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2" r:id="rId1"/>
  </p:sldMasterIdLst>
  <p:notesMasterIdLst>
    <p:notesMasterId r:id="rId14"/>
  </p:notesMasterIdLst>
  <p:sldIdLst>
    <p:sldId id="256" r:id="rId2"/>
    <p:sldId id="258" r:id="rId3"/>
    <p:sldId id="269" r:id="rId4"/>
    <p:sldId id="270" r:id="rId5"/>
    <p:sldId id="271" r:id="rId6"/>
    <p:sldId id="272" r:id="rId7"/>
    <p:sldId id="274" r:id="rId8"/>
    <p:sldId id="273" r:id="rId9"/>
    <p:sldId id="275" r:id="rId10"/>
    <p:sldId id="279" r:id="rId11"/>
    <p:sldId id="278" r:id="rId12"/>
    <p:sldId id="266" r:id="rId13"/>
  </p:sldIdLst>
  <p:sldSz cx="18288000" cy="10287000"/>
  <p:notesSz cx="6858000" cy="9144000"/>
  <p:embeddedFontLst>
    <p:embeddedFont>
      <p:font typeface="Algerian" panose="04020705040A02060702" pitchFamily="82" charset="0"/>
      <p:regular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Cooper Hewitt Bold" panose="020B0604020202020204" charset="0"/>
      <p:regular r:id="rId20"/>
    </p:embeddedFont>
    <p:embeddedFont>
      <p:font typeface="DM Sans" pitchFamily="2" charset="0"/>
      <p:regular r:id="rId21"/>
      <p:bold r:id="rId22"/>
      <p:italic r:id="rId23"/>
      <p:boldItalic r:id="rId24"/>
    </p:embeddedFont>
    <p:embeddedFont>
      <p:font typeface="DM Sans Bold" charset="0"/>
      <p:regular r:id="rId25"/>
    </p:embeddedFont>
    <p:embeddedFont>
      <p:font typeface="Wingdings 3" panose="05040102010807070707" pitchFamily="18" charset="2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Relationship Id="rId4" Type="http://schemas.openxmlformats.org/officeDocument/2006/relationships/image" Target="../media/image2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Relationship Id="rId4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2E346A-B745-402F-921E-12BA91F29F53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2B7E953-6DB0-4A1B-A1BA-6D6D47E41264}">
      <dgm:prSet phldrT="[Text]" custT="1"/>
      <dgm:spPr/>
      <dgm:t>
        <a:bodyPr/>
        <a:lstStyle/>
        <a:p>
          <a:pPr>
            <a:buNone/>
          </a:pPr>
          <a:r>
            <a:rPr lang="en-IN" sz="2400" b="1" dirty="0">
              <a:solidFill>
                <a:schemeClr val="bg1"/>
              </a:solidFill>
            </a:rPr>
            <a:t>Offline Agent</a:t>
          </a:r>
          <a:r>
            <a:rPr lang="en-IN" sz="2400" dirty="0">
              <a:solidFill>
                <a:schemeClr val="bg1"/>
              </a:solidFill>
            </a:rPr>
            <a:t> </a:t>
          </a:r>
        </a:p>
      </dgm:t>
    </dgm:pt>
    <dgm:pt modelId="{4B664DB1-3FA9-41DD-A08B-3022D1F9CB24}" type="parTrans" cxnId="{F7B6BD65-966B-4B1D-A489-F52B72BB9E12}">
      <dgm:prSet/>
      <dgm:spPr/>
      <dgm:t>
        <a:bodyPr/>
        <a:lstStyle/>
        <a:p>
          <a:endParaRPr lang="en-IN"/>
        </a:p>
      </dgm:t>
    </dgm:pt>
    <dgm:pt modelId="{780B385E-F07E-412E-A7FA-DF013E1F317C}" type="sibTrans" cxnId="{F7B6BD65-966B-4B1D-A489-F52B72BB9E12}">
      <dgm:prSet/>
      <dgm:spPr/>
      <dgm:t>
        <a:bodyPr/>
        <a:lstStyle/>
        <a:p>
          <a:endParaRPr lang="en-IN"/>
        </a:p>
      </dgm:t>
    </dgm:pt>
    <dgm:pt modelId="{071CBAB6-AEC8-46DF-83E3-26A7243FB45B}">
      <dgm:prSet phldrT="[Text]" custT="1"/>
      <dgm:spPr/>
      <dgm:t>
        <a:bodyPr/>
        <a:lstStyle/>
        <a:p>
          <a:pPr>
            <a:buNone/>
          </a:pPr>
          <a:r>
            <a:rPr lang="en-IN" sz="2400" b="1" dirty="0">
              <a:solidFill>
                <a:schemeClr val="bg1"/>
              </a:solidFill>
            </a:rPr>
            <a:t>Offline Direct</a:t>
          </a:r>
          <a:r>
            <a:rPr lang="en-IN" sz="2400" dirty="0">
              <a:solidFill>
                <a:schemeClr val="bg1"/>
              </a:solidFill>
            </a:rPr>
            <a:t> </a:t>
          </a:r>
        </a:p>
      </dgm:t>
    </dgm:pt>
    <dgm:pt modelId="{6A65531B-AF88-409F-A4C9-E0A6EBECCDF8}" type="parTrans" cxnId="{5FC28630-52FC-46DA-8FD7-A913B79B0EA2}">
      <dgm:prSet/>
      <dgm:spPr/>
      <dgm:t>
        <a:bodyPr/>
        <a:lstStyle/>
        <a:p>
          <a:endParaRPr lang="en-IN"/>
        </a:p>
      </dgm:t>
    </dgm:pt>
    <dgm:pt modelId="{96924A6C-8A67-4CF7-A7C7-F459E009259B}" type="sibTrans" cxnId="{5FC28630-52FC-46DA-8FD7-A913B79B0EA2}">
      <dgm:prSet/>
      <dgm:spPr/>
      <dgm:t>
        <a:bodyPr/>
        <a:lstStyle/>
        <a:p>
          <a:endParaRPr lang="en-IN"/>
        </a:p>
      </dgm:t>
    </dgm:pt>
    <dgm:pt modelId="{D7484B3A-EF48-4D19-99FB-E3F3CE3325E7}">
      <dgm:prSet phldrT="[Text]" custT="1"/>
      <dgm:spPr/>
      <dgm:t>
        <a:bodyPr/>
        <a:lstStyle/>
        <a:p>
          <a:pPr>
            <a:buNone/>
          </a:pPr>
          <a:r>
            <a:rPr lang="en-IN" sz="2400" b="1" dirty="0">
              <a:solidFill>
                <a:schemeClr val="bg1"/>
              </a:solidFill>
            </a:rPr>
            <a:t>Online App</a:t>
          </a:r>
          <a:r>
            <a:rPr lang="en-IN" sz="2400" dirty="0">
              <a:solidFill>
                <a:schemeClr val="bg1"/>
              </a:solidFill>
            </a:rPr>
            <a:t> </a:t>
          </a:r>
        </a:p>
      </dgm:t>
    </dgm:pt>
    <dgm:pt modelId="{2E9EE3C2-8570-4F92-9814-AF2E551D0148}" type="parTrans" cxnId="{5C3C6A82-2E88-4BB9-822A-59E66EE70B8F}">
      <dgm:prSet/>
      <dgm:spPr/>
      <dgm:t>
        <a:bodyPr/>
        <a:lstStyle/>
        <a:p>
          <a:endParaRPr lang="en-IN"/>
        </a:p>
      </dgm:t>
    </dgm:pt>
    <dgm:pt modelId="{8856549A-9A77-453A-BC80-4255B7E545ED}" type="sibTrans" cxnId="{5C3C6A82-2E88-4BB9-822A-59E66EE70B8F}">
      <dgm:prSet/>
      <dgm:spPr/>
      <dgm:t>
        <a:bodyPr/>
        <a:lstStyle/>
        <a:p>
          <a:endParaRPr lang="en-IN"/>
        </a:p>
      </dgm:t>
    </dgm:pt>
    <dgm:pt modelId="{BE911A5E-F121-4F60-8C71-BED7271674BC}">
      <dgm:prSet phldrT="[Text]" custT="1"/>
      <dgm:spPr/>
      <dgm:t>
        <a:bodyPr/>
        <a:lstStyle/>
        <a:p>
          <a:pPr>
            <a:buNone/>
          </a:pPr>
          <a:r>
            <a:rPr lang="en-IN" sz="2400" b="1" dirty="0">
              <a:solidFill>
                <a:schemeClr val="bg1"/>
              </a:solidFill>
            </a:rPr>
            <a:t>Online Website</a:t>
          </a:r>
          <a:r>
            <a:rPr lang="en-IN" sz="2400" dirty="0">
              <a:solidFill>
                <a:schemeClr val="bg1"/>
              </a:solidFill>
            </a:rPr>
            <a:t> </a:t>
          </a:r>
        </a:p>
      </dgm:t>
    </dgm:pt>
    <dgm:pt modelId="{F2AADEBC-8197-4709-8565-04E648700648}" type="parTrans" cxnId="{E08E326B-71A5-45C4-96AF-06A37163803D}">
      <dgm:prSet/>
      <dgm:spPr/>
      <dgm:t>
        <a:bodyPr/>
        <a:lstStyle/>
        <a:p>
          <a:endParaRPr lang="en-IN"/>
        </a:p>
      </dgm:t>
    </dgm:pt>
    <dgm:pt modelId="{33DC62EE-3BA8-4D4D-B615-67BE56B60124}" type="sibTrans" cxnId="{E08E326B-71A5-45C4-96AF-06A37163803D}">
      <dgm:prSet/>
      <dgm:spPr/>
      <dgm:t>
        <a:bodyPr/>
        <a:lstStyle/>
        <a:p>
          <a:endParaRPr lang="en-IN"/>
        </a:p>
      </dgm:t>
    </dgm:pt>
    <dgm:pt modelId="{69E5FC95-14C0-4846-BDF9-6B747D1AC687}" type="pres">
      <dgm:prSet presAssocID="{B52E346A-B745-402F-921E-12BA91F29F53}" presName="Name0" presStyleCnt="0">
        <dgm:presLayoutVars>
          <dgm:dir/>
          <dgm:resizeHandles val="exact"/>
        </dgm:presLayoutVars>
      </dgm:prSet>
      <dgm:spPr/>
    </dgm:pt>
    <dgm:pt modelId="{CA204990-E885-40F6-ACA1-C1F7AA221BC8}" type="pres">
      <dgm:prSet presAssocID="{42B7E953-6DB0-4A1B-A1BA-6D6D47E41264}" presName="compNode" presStyleCnt="0"/>
      <dgm:spPr/>
    </dgm:pt>
    <dgm:pt modelId="{A753594C-9B5F-4087-B0F4-F99E19558A94}" type="pres">
      <dgm:prSet presAssocID="{42B7E953-6DB0-4A1B-A1BA-6D6D47E41264}" presName="pict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A2A56307-7CF9-444A-B043-AD28EE84B86F}" type="pres">
      <dgm:prSet presAssocID="{42B7E953-6DB0-4A1B-A1BA-6D6D47E41264}" presName="textRect" presStyleLbl="revTx" presStyleIdx="0" presStyleCnt="4">
        <dgm:presLayoutVars>
          <dgm:bulletEnabled val="1"/>
        </dgm:presLayoutVars>
      </dgm:prSet>
      <dgm:spPr/>
    </dgm:pt>
    <dgm:pt modelId="{D720C502-6F87-4A6F-99C7-FEEC7B42DCF3}" type="pres">
      <dgm:prSet presAssocID="{780B385E-F07E-412E-A7FA-DF013E1F317C}" presName="sibTrans" presStyleLbl="sibTrans2D1" presStyleIdx="0" presStyleCnt="0"/>
      <dgm:spPr/>
    </dgm:pt>
    <dgm:pt modelId="{620FBEA3-DBF7-457F-9A98-33AC357325B1}" type="pres">
      <dgm:prSet presAssocID="{071CBAB6-AEC8-46DF-83E3-26A7243FB45B}" presName="compNode" presStyleCnt="0"/>
      <dgm:spPr/>
    </dgm:pt>
    <dgm:pt modelId="{9299248A-4F04-4717-AF26-FE822988AF99}" type="pres">
      <dgm:prSet presAssocID="{071CBAB6-AEC8-46DF-83E3-26A7243FB45B}" presName="pictRect" presStyleLbl="nod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51F44FFF-98C3-405C-B42A-3B75C4102E95}" type="pres">
      <dgm:prSet presAssocID="{071CBAB6-AEC8-46DF-83E3-26A7243FB45B}" presName="textRect" presStyleLbl="revTx" presStyleIdx="1" presStyleCnt="4">
        <dgm:presLayoutVars>
          <dgm:bulletEnabled val="1"/>
        </dgm:presLayoutVars>
      </dgm:prSet>
      <dgm:spPr/>
    </dgm:pt>
    <dgm:pt modelId="{9748295D-DB90-457E-B89E-F9C2BFB302E5}" type="pres">
      <dgm:prSet presAssocID="{96924A6C-8A67-4CF7-A7C7-F459E009259B}" presName="sibTrans" presStyleLbl="sibTrans2D1" presStyleIdx="0" presStyleCnt="0"/>
      <dgm:spPr/>
    </dgm:pt>
    <dgm:pt modelId="{9B560E1E-3533-48A7-85D6-1E786F42068F}" type="pres">
      <dgm:prSet presAssocID="{D7484B3A-EF48-4D19-99FB-E3F3CE3325E7}" presName="compNode" presStyleCnt="0"/>
      <dgm:spPr/>
    </dgm:pt>
    <dgm:pt modelId="{A8D04AE4-D015-4EEA-9EE3-071E21AA87FA}" type="pres">
      <dgm:prSet presAssocID="{D7484B3A-EF48-4D19-99FB-E3F3CE3325E7}" presName="pictRect" presStyleLbl="nod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81D46146-DD12-4FB5-86FF-B3A3EC98B3C9}" type="pres">
      <dgm:prSet presAssocID="{D7484B3A-EF48-4D19-99FB-E3F3CE3325E7}" presName="textRect" presStyleLbl="revTx" presStyleIdx="2" presStyleCnt="4">
        <dgm:presLayoutVars>
          <dgm:bulletEnabled val="1"/>
        </dgm:presLayoutVars>
      </dgm:prSet>
      <dgm:spPr/>
    </dgm:pt>
    <dgm:pt modelId="{2614DE07-CA1E-425C-8F6A-53E8CD0E2177}" type="pres">
      <dgm:prSet presAssocID="{8856549A-9A77-453A-BC80-4255B7E545ED}" presName="sibTrans" presStyleLbl="sibTrans2D1" presStyleIdx="0" presStyleCnt="0"/>
      <dgm:spPr/>
    </dgm:pt>
    <dgm:pt modelId="{CC9B11CF-7BC3-4FAE-801E-0D8010736665}" type="pres">
      <dgm:prSet presAssocID="{BE911A5E-F121-4F60-8C71-BED7271674BC}" presName="compNode" presStyleCnt="0"/>
      <dgm:spPr/>
    </dgm:pt>
    <dgm:pt modelId="{6EB0D8A5-7A95-4AA7-B9D9-CFD05A41106D}" type="pres">
      <dgm:prSet presAssocID="{BE911A5E-F121-4F60-8C71-BED7271674BC}" presName="pictRect" presStyleLbl="nod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3A4E24B4-2738-48C1-BB42-90F4811B52AD}" type="pres">
      <dgm:prSet presAssocID="{BE911A5E-F121-4F60-8C71-BED7271674BC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A822FF04-AE86-4A93-84C5-143FD93857CD}" type="presOf" srcId="{96924A6C-8A67-4CF7-A7C7-F459E009259B}" destId="{9748295D-DB90-457E-B89E-F9C2BFB302E5}" srcOrd="0" destOrd="0" presId="urn:microsoft.com/office/officeart/2005/8/layout/pList1"/>
    <dgm:cxn modelId="{E427A710-3E1A-43EF-A7E1-FB3F7573F812}" type="presOf" srcId="{BE911A5E-F121-4F60-8C71-BED7271674BC}" destId="{3A4E24B4-2738-48C1-BB42-90F4811B52AD}" srcOrd="0" destOrd="0" presId="urn:microsoft.com/office/officeart/2005/8/layout/pList1"/>
    <dgm:cxn modelId="{5FC28630-52FC-46DA-8FD7-A913B79B0EA2}" srcId="{B52E346A-B745-402F-921E-12BA91F29F53}" destId="{071CBAB6-AEC8-46DF-83E3-26A7243FB45B}" srcOrd="1" destOrd="0" parTransId="{6A65531B-AF88-409F-A4C9-E0A6EBECCDF8}" sibTransId="{96924A6C-8A67-4CF7-A7C7-F459E009259B}"/>
    <dgm:cxn modelId="{F7B6BD65-966B-4B1D-A489-F52B72BB9E12}" srcId="{B52E346A-B745-402F-921E-12BA91F29F53}" destId="{42B7E953-6DB0-4A1B-A1BA-6D6D47E41264}" srcOrd="0" destOrd="0" parTransId="{4B664DB1-3FA9-41DD-A08B-3022D1F9CB24}" sibTransId="{780B385E-F07E-412E-A7FA-DF013E1F317C}"/>
    <dgm:cxn modelId="{E08E326B-71A5-45C4-96AF-06A37163803D}" srcId="{B52E346A-B745-402F-921E-12BA91F29F53}" destId="{BE911A5E-F121-4F60-8C71-BED7271674BC}" srcOrd="3" destOrd="0" parTransId="{F2AADEBC-8197-4709-8565-04E648700648}" sibTransId="{33DC62EE-3BA8-4D4D-B615-67BE56B60124}"/>
    <dgm:cxn modelId="{01C80A50-75A9-4A7D-B2FD-3B0A8864C8D2}" type="presOf" srcId="{42B7E953-6DB0-4A1B-A1BA-6D6D47E41264}" destId="{A2A56307-7CF9-444A-B043-AD28EE84B86F}" srcOrd="0" destOrd="0" presId="urn:microsoft.com/office/officeart/2005/8/layout/pList1"/>
    <dgm:cxn modelId="{951F6470-5745-440D-B7A3-B8725A956712}" type="presOf" srcId="{B52E346A-B745-402F-921E-12BA91F29F53}" destId="{69E5FC95-14C0-4846-BDF9-6B747D1AC687}" srcOrd="0" destOrd="0" presId="urn:microsoft.com/office/officeart/2005/8/layout/pList1"/>
    <dgm:cxn modelId="{3B807172-21C4-4750-A2F6-6777890256C2}" type="presOf" srcId="{071CBAB6-AEC8-46DF-83E3-26A7243FB45B}" destId="{51F44FFF-98C3-405C-B42A-3B75C4102E95}" srcOrd="0" destOrd="0" presId="urn:microsoft.com/office/officeart/2005/8/layout/pList1"/>
    <dgm:cxn modelId="{5C3C6A82-2E88-4BB9-822A-59E66EE70B8F}" srcId="{B52E346A-B745-402F-921E-12BA91F29F53}" destId="{D7484B3A-EF48-4D19-99FB-E3F3CE3325E7}" srcOrd="2" destOrd="0" parTransId="{2E9EE3C2-8570-4F92-9814-AF2E551D0148}" sibTransId="{8856549A-9A77-453A-BC80-4255B7E545ED}"/>
    <dgm:cxn modelId="{B573C1A1-86A5-440E-9FB3-CDABCB399C7F}" type="presOf" srcId="{8856549A-9A77-453A-BC80-4255B7E545ED}" destId="{2614DE07-CA1E-425C-8F6A-53E8CD0E2177}" srcOrd="0" destOrd="0" presId="urn:microsoft.com/office/officeart/2005/8/layout/pList1"/>
    <dgm:cxn modelId="{217628E7-80BB-4DC4-ABC7-F1894C42B556}" type="presOf" srcId="{780B385E-F07E-412E-A7FA-DF013E1F317C}" destId="{D720C502-6F87-4A6F-99C7-FEEC7B42DCF3}" srcOrd="0" destOrd="0" presId="urn:microsoft.com/office/officeart/2005/8/layout/pList1"/>
    <dgm:cxn modelId="{6D5084F5-61DF-4127-94B5-7547C27E95C8}" type="presOf" srcId="{D7484B3A-EF48-4D19-99FB-E3F3CE3325E7}" destId="{81D46146-DD12-4FB5-86FF-B3A3EC98B3C9}" srcOrd="0" destOrd="0" presId="urn:microsoft.com/office/officeart/2005/8/layout/pList1"/>
    <dgm:cxn modelId="{B7F611FA-FD8B-44CD-845E-AB7DB853A4EE}" type="presParOf" srcId="{69E5FC95-14C0-4846-BDF9-6B747D1AC687}" destId="{CA204990-E885-40F6-ACA1-C1F7AA221BC8}" srcOrd="0" destOrd="0" presId="urn:microsoft.com/office/officeart/2005/8/layout/pList1"/>
    <dgm:cxn modelId="{1BC81D16-EA89-43C2-9773-05FEC454A948}" type="presParOf" srcId="{CA204990-E885-40F6-ACA1-C1F7AA221BC8}" destId="{A753594C-9B5F-4087-B0F4-F99E19558A94}" srcOrd="0" destOrd="0" presId="urn:microsoft.com/office/officeart/2005/8/layout/pList1"/>
    <dgm:cxn modelId="{EC003BEA-06BC-4B86-838A-7786CA487187}" type="presParOf" srcId="{CA204990-E885-40F6-ACA1-C1F7AA221BC8}" destId="{A2A56307-7CF9-444A-B043-AD28EE84B86F}" srcOrd="1" destOrd="0" presId="urn:microsoft.com/office/officeart/2005/8/layout/pList1"/>
    <dgm:cxn modelId="{AB12DA65-0A3A-401A-9B60-CFC8F71862C9}" type="presParOf" srcId="{69E5FC95-14C0-4846-BDF9-6B747D1AC687}" destId="{D720C502-6F87-4A6F-99C7-FEEC7B42DCF3}" srcOrd="1" destOrd="0" presId="urn:microsoft.com/office/officeart/2005/8/layout/pList1"/>
    <dgm:cxn modelId="{A3B3A667-9257-4692-8065-9CDE3051DA2D}" type="presParOf" srcId="{69E5FC95-14C0-4846-BDF9-6B747D1AC687}" destId="{620FBEA3-DBF7-457F-9A98-33AC357325B1}" srcOrd="2" destOrd="0" presId="urn:microsoft.com/office/officeart/2005/8/layout/pList1"/>
    <dgm:cxn modelId="{F5F0C10C-FD2D-4948-8C75-3E0758D36404}" type="presParOf" srcId="{620FBEA3-DBF7-457F-9A98-33AC357325B1}" destId="{9299248A-4F04-4717-AF26-FE822988AF99}" srcOrd="0" destOrd="0" presId="urn:microsoft.com/office/officeart/2005/8/layout/pList1"/>
    <dgm:cxn modelId="{C9B51F05-3BF2-4693-8139-3DF7E25F1F28}" type="presParOf" srcId="{620FBEA3-DBF7-457F-9A98-33AC357325B1}" destId="{51F44FFF-98C3-405C-B42A-3B75C4102E95}" srcOrd="1" destOrd="0" presId="urn:microsoft.com/office/officeart/2005/8/layout/pList1"/>
    <dgm:cxn modelId="{360510C1-DEE2-4F74-A6F3-949EC58826F8}" type="presParOf" srcId="{69E5FC95-14C0-4846-BDF9-6B747D1AC687}" destId="{9748295D-DB90-457E-B89E-F9C2BFB302E5}" srcOrd="3" destOrd="0" presId="urn:microsoft.com/office/officeart/2005/8/layout/pList1"/>
    <dgm:cxn modelId="{0036DEEE-70B3-4743-B117-F61A6E1E8F73}" type="presParOf" srcId="{69E5FC95-14C0-4846-BDF9-6B747D1AC687}" destId="{9B560E1E-3533-48A7-85D6-1E786F42068F}" srcOrd="4" destOrd="0" presId="urn:microsoft.com/office/officeart/2005/8/layout/pList1"/>
    <dgm:cxn modelId="{DD8A68DD-FBC5-4831-AAB2-E48F3F887C15}" type="presParOf" srcId="{9B560E1E-3533-48A7-85D6-1E786F42068F}" destId="{A8D04AE4-D015-4EEA-9EE3-071E21AA87FA}" srcOrd="0" destOrd="0" presId="urn:microsoft.com/office/officeart/2005/8/layout/pList1"/>
    <dgm:cxn modelId="{34E8444F-5483-4F47-87FA-85DC2B537B37}" type="presParOf" srcId="{9B560E1E-3533-48A7-85D6-1E786F42068F}" destId="{81D46146-DD12-4FB5-86FF-B3A3EC98B3C9}" srcOrd="1" destOrd="0" presId="urn:microsoft.com/office/officeart/2005/8/layout/pList1"/>
    <dgm:cxn modelId="{E08EC434-9C4C-4D74-BD7D-A9DAD385C312}" type="presParOf" srcId="{69E5FC95-14C0-4846-BDF9-6B747D1AC687}" destId="{2614DE07-CA1E-425C-8F6A-53E8CD0E2177}" srcOrd="5" destOrd="0" presId="urn:microsoft.com/office/officeart/2005/8/layout/pList1"/>
    <dgm:cxn modelId="{4AABD9AF-B2A6-455E-9DAA-404B595BC6BD}" type="presParOf" srcId="{69E5FC95-14C0-4846-BDF9-6B747D1AC687}" destId="{CC9B11CF-7BC3-4FAE-801E-0D8010736665}" srcOrd="6" destOrd="0" presId="urn:microsoft.com/office/officeart/2005/8/layout/pList1"/>
    <dgm:cxn modelId="{25A841F2-F995-4403-8849-4A12A986A84C}" type="presParOf" srcId="{CC9B11CF-7BC3-4FAE-801E-0D8010736665}" destId="{6EB0D8A5-7A95-4AA7-B9D9-CFD05A41106D}" srcOrd="0" destOrd="0" presId="urn:microsoft.com/office/officeart/2005/8/layout/pList1"/>
    <dgm:cxn modelId="{EBE1F759-2FA7-43C3-9B44-E98B5339DAA8}" type="presParOf" srcId="{CC9B11CF-7BC3-4FAE-801E-0D8010736665}" destId="{3A4E24B4-2738-48C1-BB42-90F4811B52A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0AEC49-CFD8-455B-B400-FF7E1A11D596}" type="doc">
      <dgm:prSet loTypeId="urn:microsoft.com/office/officeart/2011/layout/Tab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8E6CBBD2-0D46-4E1D-BF23-D683B0F18358}">
      <dgm:prSet phldrT="[Text]" custT="1"/>
      <dgm:spPr/>
      <dgm:t>
        <a:bodyPr/>
        <a:lstStyle/>
        <a:p>
          <a:pPr algn="l"/>
          <a:r>
            <a:rPr lang="en-US" sz="2800" b="1" dirty="0">
              <a:latin typeface="Aptos Display" panose="020B0004020202020204" pitchFamily="34" charset="0"/>
            </a:rPr>
            <a:t>Revenue Surge</a:t>
          </a:r>
          <a:endParaRPr lang="en-IN" sz="2800" dirty="0"/>
        </a:p>
      </dgm:t>
    </dgm:pt>
    <dgm:pt modelId="{2E6F6F29-3410-4B62-B590-CC35242271AE}" type="parTrans" cxnId="{2C597D1B-0F4C-4023-824E-71D63A3AF890}">
      <dgm:prSet/>
      <dgm:spPr/>
      <dgm:t>
        <a:bodyPr/>
        <a:lstStyle/>
        <a:p>
          <a:endParaRPr lang="en-IN" sz="2800"/>
        </a:p>
      </dgm:t>
    </dgm:pt>
    <dgm:pt modelId="{D2BE56ED-A7BF-4082-A6A5-B25B7B52EC73}" type="sibTrans" cxnId="{2C597D1B-0F4C-4023-824E-71D63A3AF890}">
      <dgm:prSet/>
      <dgm:spPr/>
      <dgm:t>
        <a:bodyPr/>
        <a:lstStyle/>
        <a:p>
          <a:endParaRPr lang="en-IN" sz="2800"/>
        </a:p>
      </dgm:t>
    </dgm:pt>
    <dgm:pt modelId="{8CC12F35-43BD-4295-8DDD-D750E78033C2}">
      <dgm:prSet phldrT="[Text]" custT="1"/>
      <dgm:spPr/>
      <dgm:t>
        <a:bodyPr/>
        <a:lstStyle/>
        <a:p>
          <a:pPr algn="l"/>
          <a:r>
            <a:rPr lang="en-US" sz="2800" b="1" dirty="0">
              <a:latin typeface="Aptos Display" panose="020B0004020202020204" pitchFamily="34" charset="0"/>
            </a:rPr>
            <a:t>Customer Growth</a:t>
          </a:r>
          <a:endParaRPr lang="en-IN" sz="2800" dirty="0"/>
        </a:p>
      </dgm:t>
    </dgm:pt>
    <dgm:pt modelId="{8AB4E1AB-FE2C-4675-8002-1B2A6164B4A8}" type="parTrans" cxnId="{FB179E59-F1A6-4BD6-8BD0-E8CBE1CB4B90}">
      <dgm:prSet/>
      <dgm:spPr/>
      <dgm:t>
        <a:bodyPr/>
        <a:lstStyle/>
        <a:p>
          <a:endParaRPr lang="en-IN" sz="2800"/>
        </a:p>
      </dgm:t>
    </dgm:pt>
    <dgm:pt modelId="{7F9E098F-9958-40A6-9F09-C9FA8C665F92}" type="sibTrans" cxnId="{FB179E59-F1A6-4BD6-8BD0-E8CBE1CB4B90}">
      <dgm:prSet/>
      <dgm:spPr/>
      <dgm:t>
        <a:bodyPr/>
        <a:lstStyle/>
        <a:p>
          <a:endParaRPr lang="en-IN" sz="2800"/>
        </a:p>
      </dgm:t>
    </dgm:pt>
    <dgm:pt modelId="{3AD84170-F117-46DC-B41D-B2C6AF175F83}">
      <dgm:prSet phldrT="[Text]" custT="1"/>
      <dgm:spPr/>
      <dgm:t>
        <a:bodyPr/>
        <a:lstStyle/>
        <a:p>
          <a:pPr>
            <a:buNone/>
          </a:pPr>
          <a:r>
            <a:rPr lang="en-US" sz="2800" b="1" dirty="0">
              <a:latin typeface="Aptos Display" panose="020B0004020202020204" pitchFamily="34" charset="0"/>
            </a:rPr>
            <a:t>Over 27,000 customers onboarded, showing positive brand traction.</a:t>
          </a:r>
          <a:endParaRPr lang="en-IN" sz="2800" dirty="0"/>
        </a:p>
      </dgm:t>
    </dgm:pt>
    <dgm:pt modelId="{0BD2EC23-6EEE-40A1-B502-7AD2B57A0140}" type="parTrans" cxnId="{31BC971B-71C6-4C78-BA83-049359C90FD6}">
      <dgm:prSet/>
      <dgm:spPr/>
      <dgm:t>
        <a:bodyPr/>
        <a:lstStyle/>
        <a:p>
          <a:endParaRPr lang="en-IN" sz="2800"/>
        </a:p>
      </dgm:t>
    </dgm:pt>
    <dgm:pt modelId="{09F3160F-5979-4B38-83F2-E499AFFAB25E}" type="sibTrans" cxnId="{31BC971B-71C6-4C78-BA83-049359C90FD6}">
      <dgm:prSet/>
      <dgm:spPr/>
      <dgm:t>
        <a:bodyPr/>
        <a:lstStyle/>
        <a:p>
          <a:endParaRPr lang="en-IN" sz="2800"/>
        </a:p>
      </dgm:t>
    </dgm:pt>
    <dgm:pt modelId="{A303BB15-CB55-4436-8C02-7EF2D5FFA5A2}">
      <dgm:prSet phldrT="[Text]" custT="1"/>
      <dgm:spPr/>
      <dgm:t>
        <a:bodyPr/>
        <a:lstStyle/>
        <a:p>
          <a:pPr algn="l"/>
          <a:r>
            <a:rPr lang="en-US" sz="2800" b="1" dirty="0">
              <a:latin typeface="Aptos Display" panose="020B0004020202020204" pitchFamily="34" charset="0"/>
            </a:rPr>
            <a:t>High-Impact Month </a:t>
          </a:r>
          <a:endParaRPr lang="en-IN" sz="2800" dirty="0"/>
        </a:p>
      </dgm:t>
    </dgm:pt>
    <dgm:pt modelId="{37C59B9E-2824-4A9A-AA39-94F2F77CCA27}" type="parTrans" cxnId="{CCAA85A1-A081-408F-9E7C-E3C145F944F4}">
      <dgm:prSet/>
      <dgm:spPr/>
      <dgm:t>
        <a:bodyPr/>
        <a:lstStyle/>
        <a:p>
          <a:endParaRPr lang="en-IN" sz="2800"/>
        </a:p>
      </dgm:t>
    </dgm:pt>
    <dgm:pt modelId="{EFBC63A2-19E0-48D1-8255-125608C809C7}" type="sibTrans" cxnId="{CCAA85A1-A081-408F-9E7C-E3C145F944F4}">
      <dgm:prSet/>
      <dgm:spPr/>
      <dgm:t>
        <a:bodyPr/>
        <a:lstStyle/>
        <a:p>
          <a:endParaRPr lang="en-IN" sz="2800"/>
        </a:p>
      </dgm:t>
    </dgm:pt>
    <dgm:pt modelId="{68CB6FCE-2742-43FD-AE5C-99537B3B6E1A}">
      <dgm:prSet phldrT="[Text]" custT="1"/>
      <dgm:spPr/>
      <dgm:t>
        <a:bodyPr/>
        <a:lstStyle/>
        <a:p>
          <a:pPr>
            <a:buNone/>
          </a:pPr>
          <a:r>
            <a:rPr lang="en-US" sz="2800" b="1" dirty="0">
              <a:latin typeface="Aptos Display" panose="020B0004020202020204" pitchFamily="34" charset="0"/>
            </a:rPr>
            <a:t>March was the peak acquisition month with 7,081 users.</a:t>
          </a:r>
          <a:endParaRPr lang="en-IN" sz="2800" dirty="0"/>
        </a:p>
      </dgm:t>
    </dgm:pt>
    <dgm:pt modelId="{23E7D7B3-C659-4C78-8293-21A958967146}" type="parTrans" cxnId="{E049147A-73D7-4663-873D-D6FDB937A0E8}">
      <dgm:prSet/>
      <dgm:spPr/>
      <dgm:t>
        <a:bodyPr/>
        <a:lstStyle/>
        <a:p>
          <a:endParaRPr lang="en-IN" sz="2800"/>
        </a:p>
      </dgm:t>
    </dgm:pt>
    <dgm:pt modelId="{142FE440-75C0-494F-8666-B620277151A2}" type="sibTrans" cxnId="{E049147A-73D7-4663-873D-D6FDB937A0E8}">
      <dgm:prSet/>
      <dgm:spPr/>
      <dgm:t>
        <a:bodyPr/>
        <a:lstStyle/>
        <a:p>
          <a:endParaRPr lang="en-IN" sz="2800"/>
        </a:p>
      </dgm:t>
    </dgm:pt>
    <dgm:pt modelId="{0F929D39-A2DC-4F32-B7C6-ACE4CB4A6C54}">
      <dgm:prSet phldrT="[Text]" custT="1"/>
      <dgm:spPr/>
      <dgm:t>
        <a:bodyPr/>
        <a:lstStyle/>
        <a:p>
          <a:pPr algn="l"/>
          <a:r>
            <a:rPr lang="en-US" sz="2800" b="1" dirty="0">
              <a:latin typeface="Aptos Display" panose="020B0004020202020204" pitchFamily="34" charset="0"/>
            </a:rPr>
            <a:t>City-wise Performance </a:t>
          </a:r>
          <a:endParaRPr lang="en-IN" sz="2800" dirty="0"/>
        </a:p>
      </dgm:t>
    </dgm:pt>
    <dgm:pt modelId="{843EAB3F-897E-4746-9A76-BD458E7C51B7}" type="parTrans" cxnId="{900D653A-9F26-4D8B-99F1-CDC724FC95C4}">
      <dgm:prSet/>
      <dgm:spPr/>
      <dgm:t>
        <a:bodyPr/>
        <a:lstStyle/>
        <a:p>
          <a:endParaRPr lang="en-IN" sz="2800"/>
        </a:p>
      </dgm:t>
    </dgm:pt>
    <dgm:pt modelId="{25FE5C04-E6F3-44DB-9051-E6CEA5C93154}" type="sibTrans" cxnId="{900D653A-9F26-4D8B-99F1-CDC724FC95C4}">
      <dgm:prSet/>
      <dgm:spPr/>
      <dgm:t>
        <a:bodyPr/>
        <a:lstStyle/>
        <a:p>
          <a:endParaRPr lang="en-IN" sz="2800"/>
        </a:p>
      </dgm:t>
    </dgm:pt>
    <dgm:pt modelId="{092698A8-8743-4670-94E7-7A585C87C446}">
      <dgm:prSet phldrT="[Text]" custT="1"/>
      <dgm:spPr/>
      <dgm:t>
        <a:bodyPr/>
        <a:lstStyle/>
        <a:p>
          <a:pPr>
            <a:buFontTx/>
            <a:buNone/>
          </a:pPr>
          <a:r>
            <a:rPr lang="en-US" sz="2800" b="1" dirty="0">
              <a:latin typeface="Aptos Display" panose="020B0004020202020204" pitchFamily="34" charset="0"/>
            </a:rPr>
            <a:t>Delhi NCR, Mumbai, and Hyderabad led in both customer count and revenue.</a:t>
          </a:r>
          <a:endParaRPr lang="en-IN" sz="2800" dirty="0"/>
        </a:p>
      </dgm:t>
    </dgm:pt>
    <dgm:pt modelId="{D717F7DC-AEF7-46AC-AFCA-6488AF8B07A3}" type="parTrans" cxnId="{BB17F325-D61F-4667-B44B-FF34AF9432EE}">
      <dgm:prSet/>
      <dgm:spPr/>
      <dgm:t>
        <a:bodyPr/>
        <a:lstStyle/>
        <a:p>
          <a:endParaRPr lang="en-IN" sz="2800"/>
        </a:p>
      </dgm:t>
    </dgm:pt>
    <dgm:pt modelId="{EBA13EFF-3476-497E-9A0B-7BBF28118F96}" type="sibTrans" cxnId="{BB17F325-D61F-4667-B44B-FF34AF9432EE}">
      <dgm:prSet/>
      <dgm:spPr/>
      <dgm:t>
        <a:bodyPr/>
        <a:lstStyle/>
        <a:p>
          <a:endParaRPr lang="en-IN" sz="2800"/>
        </a:p>
      </dgm:t>
    </dgm:pt>
    <dgm:pt modelId="{16DE18E1-FCFE-4563-AAF8-BC8E261DC04A}">
      <dgm:prSet phldrT="[Text]" custT="1"/>
      <dgm:spPr/>
      <dgm:t>
        <a:bodyPr/>
        <a:lstStyle/>
        <a:p>
          <a:pPr algn="l"/>
          <a:r>
            <a:rPr lang="en-US" sz="2800" b="1" dirty="0">
              <a:latin typeface="Aptos Display" panose="020B0004020202020204" pitchFamily="34" charset="0"/>
            </a:rPr>
            <a:t>Top Age Group Performance</a:t>
          </a:r>
          <a:endParaRPr lang="en-IN" sz="2800" dirty="0"/>
        </a:p>
      </dgm:t>
    </dgm:pt>
    <dgm:pt modelId="{A71098B2-C262-4638-A35F-7281DFDF5B60}" type="parTrans" cxnId="{19C73530-DFF9-4428-BEB5-C515A81D8C53}">
      <dgm:prSet/>
      <dgm:spPr/>
      <dgm:t>
        <a:bodyPr/>
        <a:lstStyle/>
        <a:p>
          <a:endParaRPr lang="en-IN" sz="2800"/>
        </a:p>
      </dgm:t>
    </dgm:pt>
    <dgm:pt modelId="{5A2898A7-3B68-4094-BBB8-80D0610E09BE}" type="sibTrans" cxnId="{19C73530-DFF9-4428-BEB5-C515A81D8C53}">
      <dgm:prSet/>
      <dgm:spPr/>
      <dgm:t>
        <a:bodyPr/>
        <a:lstStyle/>
        <a:p>
          <a:endParaRPr lang="en-IN" sz="2800"/>
        </a:p>
      </dgm:t>
    </dgm:pt>
    <dgm:pt modelId="{6B5AEEA3-AC5F-4E59-8B40-457632A976D5}">
      <dgm:prSet phldrT="[Text]" custT="1"/>
      <dgm:spPr/>
      <dgm:t>
        <a:bodyPr/>
        <a:lstStyle/>
        <a:p>
          <a:pPr>
            <a:buNone/>
          </a:pPr>
          <a:r>
            <a:rPr lang="en-US" sz="2800" b="1" dirty="0">
              <a:latin typeface="Aptos Display" panose="020B0004020202020204" pitchFamily="34" charset="0"/>
            </a:rPr>
            <a:t>The 31–50 age group drove the highest volume and revenue contribution. </a:t>
          </a:r>
          <a:endParaRPr lang="en-IN" sz="2800" dirty="0"/>
        </a:p>
      </dgm:t>
    </dgm:pt>
    <dgm:pt modelId="{066149EF-2EC6-4482-8D5E-9C1AB4A59544}" type="parTrans" cxnId="{4DABCDDF-1052-4957-AEA8-D6F50C1D1BDE}">
      <dgm:prSet/>
      <dgm:spPr/>
      <dgm:t>
        <a:bodyPr/>
        <a:lstStyle/>
        <a:p>
          <a:endParaRPr lang="en-IN" sz="2800"/>
        </a:p>
      </dgm:t>
    </dgm:pt>
    <dgm:pt modelId="{02E6D8D1-A8A3-4645-B247-245A32ADCE8F}" type="sibTrans" cxnId="{4DABCDDF-1052-4957-AEA8-D6F50C1D1BDE}">
      <dgm:prSet/>
      <dgm:spPr/>
      <dgm:t>
        <a:bodyPr/>
        <a:lstStyle/>
        <a:p>
          <a:endParaRPr lang="en-IN" sz="2800"/>
        </a:p>
      </dgm:t>
    </dgm:pt>
    <dgm:pt modelId="{AAC62411-1A34-4BE1-B155-53AC4FD903DA}">
      <dgm:prSet phldrT="[Text]" custT="1"/>
      <dgm:spPr/>
      <dgm:t>
        <a:bodyPr/>
        <a:lstStyle/>
        <a:p>
          <a:pPr algn="l"/>
          <a:r>
            <a:rPr lang="en-US" sz="2800" b="1" dirty="0">
              <a:latin typeface="Aptos Display" panose="020B0004020202020204" pitchFamily="34" charset="0"/>
            </a:rPr>
            <a:t>Seasonal Dip</a:t>
          </a:r>
          <a:endParaRPr lang="en-IN" sz="2800" dirty="0"/>
        </a:p>
      </dgm:t>
    </dgm:pt>
    <dgm:pt modelId="{3644156B-96F2-4243-A598-507D861E71EE}" type="parTrans" cxnId="{F7AF0EE8-8C09-43E8-8B74-8AC23A2C25EC}">
      <dgm:prSet/>
      <dgm:spPr/>
      <dgm:t>
        <a:bodyPr/>
        <a:lstStyle/>
        <a:p>
          <a:endParaRPr lang="en-IN" sz="2800"/>
        </a:p>
      </dgm:t>
    </dgm:pt>
    <dgm:pt modelId="{3642253C-461F-45C7-BA5A-984FD8E9B515}" type="sibTrans" cxnId="{F7AF0EE8-8C09-43E8-8B74-8AC23A2C25EC}">
      <dgm:prSet/>
      <dgm:spPr/>
      <dgm:t>
        <a:bodyPr/>
        <a:lstStyle/>
        <a:p>
          <a:endParaRPr lang="en-IN" sz="2800"/>
        </a:p>
      </dgm:t>
    </dgm:pt>
    <dgm:pt modelId="{B963249B-E57F-49ED-B821-39B0C63B50C5}">
      <dgm:prSet phldrT="[Text]" custT="1"/>
      <dgm:spPr/>
      <dgm:t>
        <a:bodyPr/>
        <a:lstStyle/>
        <a:p>
          <a:pPr>
            <a:buAutoNum type="arabicPeriod"/>
          </a:pPr>
          <a:endParaRPr lang="en-IN" sz="2800" dirty="0"/>
        </a:p>
      </dgm:t>
    </dgm:pt>
    <dgm:pt modelId="{DB7004CE-4A52-46EC-B3A5-2B2A0485BE24}" type="parTrans" cxnId="{20DE3AD3-037F-452E-9BC7-CFF2E0F61649}">
      <dgm:prSet/>
      <dgm:spPr/>
      <dgm:t>
        <a:bodyPr/>
        <a:lstStyle/>
        <a:p>
          <a:endParaRPr lang="en-IN"/>
        </a:p>
      </dgm:t>
    </dgm:pt>
    <dgm:pt modelId="{379D868D-8D38-4545-A272-A05F0630B838}" type="sibTrans" cxnId="{20DE3AD3-037F-452E-9BC7-CFF2E0F61649}">
      <dgm:prSet/>
      <dgm:spPr/>
      <dgm:t>
        <a:bodyPr/>
        <a:lstStyle/>
        <a:p>
          <a:endParaRPr lang="en-IN"/>
        </a:p>
      </dgm:t>
    </dgm:pt>
    <dgm:pt modelId="{260FDD32-8023-4ACF-8528-F374DCA703B5}">
      <dgm:prSet phldrT="[Text]" custT="1"/>
      <dgm:spPr/>
      <dgm:t>
        <a:bodyPr/>
        <a:lstStyle/>
        <a:p>
          <a:pPr>
            <a:buAutoNum type="arabicPeriod"/>
          </a:pPr>
          <a:endParaRPr lang="en-IN" sz="2800" dirty="0"/>
        </a:p>
      </dgm:t>
    </dgm:pt>
    <dgm:pt modelId="{32F7F3AA-743D-4E70-8E39-839ED5EA6FD8}" type="parTrans" cxnId="{4FA8FD9B-BBFC-4976-8FBB-CB698D155A5A}">
      <dgm:prSet/>
      <dgm:spPr/>
      <dgm:t>
        <a:bodyPr/>
        <a:lstStyle/>
        <a:p>
          <a:endParaRPr lang="en-IN"/>
        </a:p>
      </dgm:t>
    </dgm:pt>
    <dgm:pt modelId="{7E595A41-4A9B-4B25-97B9-8F5AEA5D6883}" type="sibTrans" cxnId="{4FA8FD9B-BBFC-4976-8FBB-CB698D155A5A}">
      <dgm:prSet/>
      <dgm:spPr/>
      <dgm:t>
        <a:bodyPr/>
        <a:lstStyle/>
        <a:p>
          <a:endParaRPr lang="en-IN"/>
        </a:p>
      </dgm:t>
    </dgm:pt>
    <dgm:pt modelId="{2A9659D5-B9B6-49EB-AF52-FA87A8137B21}">
      <dgm:prSet phldrT="[Text]" custT="1"/>
      <dgm:spPr/>
      <dgm:t>
        <a:bodyPr/>
        <a:lstStyle/>
        <a:p>
          <a:pPr>
            <a:buAutoNum type="arabicPeriod"/>
          </a:pPr>
          <a:endParaRPr lang="en-IN" sz="2800" dirty="0"/>
        </a:p>
      </dgm:t>
    </dgm:pt>
    <dgm:pt modelId="{7D6B0865-D1CB-4FD3-BD26-A3FE316756E3}" type="parTrans" cxnId="{B73F665B-0FDD-4AD7-AE9A-5A65F933C1AE}">
      <dgm:prSet/>
      <dgm:spPr/>
      <dgm:t>
        <a:bodyPr/>
        <a:lstStyle/>
        <a:p>
          <a:endParaRPr lang="en-IN"/>
        </a:p>
      </dgm:t>
    </dgm:pt>
    <dgm:pt modelId="{22BEFF4D-1B08-446E-81B5-4FEA30C2E7FA}" type="sibTrans" cxnId="{B73F665B-0FDD-4AD7-AE9A-5A65F933C1AE}">
      <dgm:prSet/>
      <dgm:spPr/>
      <dgm:t>
        <a:bodyPr/>
        <a:lstStyle/>
        <a:p>
          <a:endParaRPr lang="en-IN"/>
        </a:p>
      </dgm:t>
    </dgm:pt>
    <dgm:pt modelId="{9EF05738-4E29-4D4A-842B-E464EA3270B2}">
      <dgm:prSet phldrT="[Text]" custT="1"/>
      <dgm:spPr/>
      <dgm:t>
        <a:bodyPr/>
        <a:lstStyle/>
        <a:p>
          <a:pPr>
            <a:buNone/>
          </a:pPr>
          <a:r>
            <a:rPr lang="en-US" sz="2800" b="1" dirty="0">
              <a:latin typeface="Aptos Display" panose="020B0004020202020204" pitchFamily="34" charset="0"/>
            </a:rPr>
            <a:t>Shield Insurance earned ₹982.25M between Nov 2022–Apr 2023, marking a strong pilot launch.</a:t>
          </a:r>
          <a:endParaRPr lang="en-IN" sz="2800" dirty="0"/>
        </a:p>
      </dgm:t>
    </dgm:pt>
    <dgm:pt modelId="{28A20A72-5939-4069-9D39-1A234B756538}" type="parTrans" cxnId="{C35CBEE0-D462-42BC-B85E-31425F2695A6}">
      <dgm:prSet/>
      <dgm:spPr/>
      <dgm:t>
        <a:bodyPr/>
        <a:lstStyle/>
        <a:p>
          <a:endParaRPr lang="en-IN"/>
        </a:p>
      </dgm:t>
    </dgm:pt>
    <dgm:pt modelId="{134AA224-6C8D-4212-B47C-B9207CCAC21D}" type="sibTrans" cxnId="{C35CBEE0-D462-42BC-B85E-31425F2695A6}">
      <dgm:prSet/>
      <dgm:spPr/>
      <dgm:t>
        <a:bodyPr/>
        <a:lstStyle/>
        <a:p>
          <a:endParaRPr lang="en-IN"/>
        </a:p>
      </dgm:t>
    </dgm:pt>
    <dgm:pt modelId="{BBDD736E-1C61-4945-976C-D28DEB452303}">
      <dgm:prSet phldrT="[Text]" custT="1"/>
      <dgm:spPr/>
      <dgm:t>
        <a:bodyPr/>
        <a:lstStyle/>
        <a:p>
          <a:pPr>
            <a:buFontTx/>
            <a:buAutoNum type="arabicPeriod"/>
          </a:pPr>
          <a:endParaRPr lang="en-IN" sz="2800" dirty="0"/>
        </a:p>
      </dgm:t>
    </dgm:pt>
    <dgm:pt modelId="{E26C2615-4214-4AAF-A285-A18D4CD41A70}" type="parTrans" cxnId="{6C9BFF58-5539-4920-8526-77A33C1D040C}">
      <dgm:prSet/>
      <dgm:spPr/>
      <dgm:t>
        <a:bodyPr/>
        <a:lstStyle/>
        <a:p>
          <a:endParaRPr lang="en-IN"/>
        </a:p>
      </dgm:t>
    </dgm:pt>
    <dgm:pt modelId="{8B9D8C19-4805-453B-98D5-8636AFF31443}" type="sibTrans" cxnId="{6C9BFF58-5539-4920-8526-77A33C1D040C}">
      <dgm:prSet/>
      <dgm:spPr/>
      <dgm:t>
        <a:bodyPr/>
        <a:lstStyle/>
        <a:p>
          <a:endParaRPr lang="en-IN"/>
        </a:p>
      </dgm:t>
    </dgm:pt>
    <dgm:pt modelId="{017A589B-5281-4B7F-89C6-F7D9336DB2DD}">
      <dgm:prSet phldrT="[Text]" custT="1"/>
      <dgm:spPr/>
      <dgm:t>
        <a:bodyPr/>
        <a:lstStyle/>
        <a:p>
          <a:endParaRPr lang="en-IN" sz="2800" dirty="0"/>
        </a:p>
      </dgm:t>
    </dgm:pt>
    <dgm:pt modelId="{EA1C2978-3D1D-4095-959D-316AB1A5BA10}" type="parTrans" cxnId="{6321E770-1D74-45CC-94E4-AE6D61A17B88}">
      <dgm:prSet/>
      <dgm:spPr/>
      <dgm:t>
        <a:bodyPr/>
        <a:lstStyle/>
        <a:p>
          <a:endParaRPr lang="en-IN"/>
        </a:p>
      </dgm:t>
    </dgm:pt>
    <dgm:pt modelId="{4E9BD103-7BDD-4F8B-80AA-92ED642D84D8}" type="sibTrans" cxnId="{6321E770-1D74-45CC-94E4-AE6D61A17B88}">
      <dgm:prSet/>
      <dgm:spPr/>
      <dgm:t>
        <a:bodyPr/>
        <a:lstStyle/>
        <a:p>
          <a:endParaRPr lang="en-IN"/>
        </a:p>
      </dgm:t>
    </dgm:pt>
    <dgm:pt modelId="{320265E2-B89D-454D-B127-0AD8D0A7DEBB}">
      <dgm:prSet phldrT="[Text]"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2800" b="1" dirty="0">
              <a:latin typeface="Aptos Display" panose="020B0004020202020204" pitchFamily="34" charset="0"/>
            </a:rPr>
            <a:t>Performance dip in Jan–Feb indicates seasonal or churn-related impact.</a:t>
          </a:r>
          <a:endParaRPr lang="en-IN" sz="2800" dirty="0"/>
        </a:p>
      </dgm:t>
    </dgm:pt>
    <dgm:pt modelId="{E67CC366-95DA-4662-A2C0-E0687165C511}" type="parTrans" cxnId="{104F99A3-A85E-43FA-BC6F-CEFB80436CAA}">
      <dgm:prSet/>
      <dgm:spPr/>
      <dgm:t>
        <a:bodyPr/>
        <a:lstStyle/>
        <a:p>
          <a:endParaRPr lang="en-IN"/>
        </a:p>
      </dgm:t>
    </dgm:pt>
    <dgm:pt modelId="{8B6A9FFE-7E47-4C19-AD5B-41A1638C658A}" type="sibTrans" cxnId="{104F99A3-A85E-43FA-BC6F-CEFB80436CAA}">
      <dgm:prSet/>
      <dgm:spPr/>
      <dgm:t>
        <a:bodyPr/>
        <a:lstStyle/>
        <a:p>
          <a:endParaRPr lang="en-IN"/>
        </a:p>
      </dgm:t>
    </dgm:pt>
    <dgm:pt modelId="{28050603-81E0-4371-95A5-3F50FFB42475}">
      <dgm:prSet phldrT="[Text]" custT="1"/>
      <dgm:spPr/>
      <dgm:t>
        <a:bodyPr/>
        <a:lstStyle/>
        <a:p>
          <a:endParaRPr lang="en-IN" sz="2800" dirty="0"/>
        </a:p>
      </dgm:t>
    </dgm:pt>
    <dgm:pt modelId="{0F14BB87-4504-4538-94BA-93FC017D0E9A}" type="parTrans" cxnId="{75A4E150-9096-4C22-A435-62A4FB398E74}">
      <dgm:prSet/>
      <dgm:spPr/>
      <dgm:t>
        <a:bodyPr/>
        <a:lstStyle/>
        <a:p>
          <a:endParaRPr lang="en-IN"/>
        </a:p>
      </dgm:t>
    </dgm:pt>
    <dgm:pt modelId="{077329D9-1EDD-4754-BADB-CCD97DEF0D6B}" type="sibTrans" cxnId="{75A4E150-9096-4C22-A435-62A4FB398E74}">
      <dgm:prSet/>
      <dgm:spPr/>
      <dgm:t>
        <a:bodyPr/>
        <a:lstStyle/>
        <a:p>
          <a:endParaRPr lang="en-IN"/>
        </a:p>
      </dgm:t>
    </dgm:pt>
    <dgm:pt modelId="{519AF364-7D63-4CE0-A36C-D0D06286CEB0}" type="pres">
      <dgm:prSet presAssocID="{A00AEC49-CFD8-455B-B400-FF7E1A11D596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41E8E119-FC7D-406F-BF3A-C3289D954E16}" type="pres">
      <dgm:prSet presAssocID="{8E6CBBD2-0D46-4E1D-BF23-D683B0F18358}" presName="composite" presStyleCnt="0"/>
      <dgm:spPr/>
    </dgm:pt>
    <dgm:pt modelId="{8F20DA7D-82C8-407F-B909-7001FCDE2556}" type="pres">
      <dgm:prSet presAssocID="{8E6CBBD2-0D46-4E1D-BF23-D683B0F18358}" presName="FirstChild" presStyleLbl="revTx" presStyleIdx="0" presStyleCnt="12">
        <dgm:presLayoutVars>
          <dgm:chMax val="0"/>
          <dgm:chPref val="0"/>
          <dgm:bulletEnabled val="1"/>
        </dgm:presLayoutVars>
      </dgm:prSet>
      <dgm:spPr/>
    </dgm:pt>
    <dgm:pt modelId="{207ED643-3D44-4F1F-A583-A538B3F8849D}" type="pres">
      <dgm:prSet presAssocID="{8E6CBBD2-0D46-4E1D-BF23-D683B0F18358}" presName="Parent" presStyleLbl="alignNode1" presStyleIdx="0" presStyleCnt="6">
        <dgm:presLayoutVars>
          <dgm:chMax val="3"/>
          <dgm:chPref val="3"/>
          <dgm:bulletEnabled val="1"/>
        </dgm:presLayoutVars>
      </dgm:prSet>
      <dgm:spPr/>
    </dgm:pt>
    <dgm:pt modelId="{0ED486D6-52CA-449B-82F6-28FD234A0C5D}" type="pres">
      <dgm:prSet presAssocID="{8E6CBBD2-0D46-4E1D-BF23-D683B0F18358}" presName="Accent" presStyleLbl="parChTrans1D1" presStyleIdx="0" presStyleCnt="6"/>
      <dgm:spPr/>
    </dgm:pt>
    <dgm:pt modelId="{D44FE929-4226-4DE1-8644-E19E72D585D7}" type="pres">
      <dgm:prSet presAssocID="{8E6CBBD2-0D46-4E1D-BF23-D683B0F18358}" presName="Child" presStyleLbl="revTx" presStyleIdx="1" presStyleCnt="12">
        <dgm:presLayoutVars>
          <dgm:chMax val="0"/>
          <dgm:chPref val="0"/>
          <dgm:bulletEnabled val="1"/>
        </dgm:presLayoutVars>
      </dgm:prSet>
      <dgm:spPr/>
    </dgm:pt>
    <dgm:pt modelId="{3227318B-FEA0-4B7D-B2F9-3342BE8D8312}" type="pres">
      <dgm:prSet presAssocID="{D2BE56ED-A7BF-4082-A6A5-B25B7B52EC73}" presName="sibTrans" presStyleCnt="0"/>
      <dgm:spPr/>
    </dgm:pt>
    <dgm:pt modelId="{A87C0524-CF43-4CDC-9BB2-BE537749A970}" type="pres">
      <dgm:prSet presAssocID="{8CC12F35-43BD-4295-8DDD-D750E78033C2}" presName="composite" presStyleCnt="0"/>
      <dgm:spPr/>
    </dgm:pt>
    <dgm:pt modelId="{84D4E0CD-1B9C-4C17-9CBF-A0B3914B9218}" type="pres">
      <dgm:prSet presAssocID="{8CC12F35-43BD-4295-8DDD-D750E78033C2}" presName="FirstChild" presStyleLbl="revTx" presStyleIdx="2" presStyleCnt="12">
        <dgm:presLayoutVars>
          <dgm:chMax val="0"/>
          <dgm:chPref val="0"/>
          <dgm:bulletEnabled val="1"/>
        </dgm:presLayoutVars>
      </dgm:prSet>
      <dgm:spPr/>
    </dgm:pt>
    <dgm:pt modelId="{8B926B09-EF57-4766-B16A-9004003EC526}" type="pres">
      <dgm:prSet presAssocID="{8CC12F35-43BD-4295-8DDD-D750E78033C2}" presName="Parent" presStyleLbl="alignNode1" presStyleIdx="1" presStyleCnt="6">
        <dgm:presLayoutVars>
          <dgm:chMax val="3"/>
          <dgm:chPref val="3"/>
          <dgm:bulletEnabled val="1"/>
        </dgm:presLayoutVars>
      </dgm:prSet>
      <dgm:spPr/>
    </dgm:pt>
    <dgm:pt modelId="{7192054F-66AB-49AB-9058-C454F91425F5}" type="pres">
      <dgm:prSet presAssocID="{8CC12F35-43BD-4295-8DDD-D750E78033C2}" presName="Accent" presStyleLbl="parChTrans1D1" presStyleIdx="1" presStyleCnt="6"/>
      <dgm:spPr/>
    </dgm:pt>
    <dgm:pt modelId="{F9994DC6-9A4F-4B86-909D-D384D59D17D1}" type="pres">
      <dgm:prSet presAssocID="{8CC12F35-43BD-4295-8DDD-D750E78033C2}" presName="Child" presStyleLbl="revTx" presStyleIdx="3" presStyleCnt="12">
        <dgm:presLayoutVars>
          <dgm:chMax val="0"/>
          <dgm:chPref val="0"/>
          <dgm:bulletEnabled val="1"/>
        </dgm:presLayoutVars>
      </dgm:prSet>
      <dgm:spPr/>
    </dgm:pt>
    <dgm:pt modelId="{BA741D01-37ED-49AF-A4BD-AC2EBFEFC704}" type="pres">
      <dgm:prSet presAssocID="{7F9E098F-9958-40A6-9F09-C9FA8C665F92}" presName="sibTrans" presStyleCnt="0"/>
      <dgm:spPr/>
    </dgm:pt>
    <dgm:pt modelId="{B3FF5312-29E7-4C02-A885-6B3B0C65E00E}" type="pres">
      <dgm:prSet presAssocID="{A303BB15-CB55-4436-8C02-7EF2D5FFA5A2}" presName="composite" presStyleCnt="0"/>
      <dgm:spPr/>
    </dgm:pt>
    <dgm:pt modelId="{1B3D296B-7499-4A86-84B9-63DBF884D715}" type="pres">
      <dgm:prSet presAssocID="{A303BB15-CB55-4436-8C02-7EF2D5FFA5A2}" presName="FirstChild" presStyleLbl="revTx" presStyleIdx="4" presStyleCnt="12">
        <dgm:presLayoutVars>
          <dgm:chMax val="0"/>
          <dgm:chPref val="0"/>
          <dgm:bulletEnabled val="1"/>
        </dgm:presLayoutVars>
      </dgm:prSet>
      <dgm:spPr/>
    </dgm:pt>
    <dgm:pt modelId="{36206BF0-DA8D-4E7E-A62C-E0ADE3716238}" type="pres">
      <dgm:prSet presAssocID="{A303BB15-CB55-4436-8C02-7EF2D5FFA5A2}" presName="Parent" presStyleLbl="alignNode1" presStyleIdx="2" presStyleCnt="6">
        <dgm:presLayoutVars>
          <dgm:chMax val="3"/>
          <dgm:chPref val="3"/>
          <dgm:bulletEnabled val="1"/>
        </dgm:presLayoutVars>
      </dgm:prSet>
      <dgm:spPr/>
    </dgm:pt>
    <dgm:pt modelId="{18E30CE7-C997-47EB-9A77-FB473E4F2281}" type="pres">
      <dgm:prSet presAssocID="{A303BB15-CB55-4436-8C02-7EF2D5FFA5A2}" presName="Accent" presStyleLbl="parChTrans1D1" presStyleIdx="2" presStyleCnt="6"/>
      <dgm:spPr/>
    </dgm:pt>
    <dgm:pt modelId="{BB7F40ED-46A3-47DE-956E-D79EC07C941C}" type="pres">
      <dgm:prSet presAssocID="{A303BB15-CB55-4436-8C02-7EF2D5FFA5A2}" presName="Child" presStyleLbl="revTx" presStyleIdx="5" presStyleCnt="12">
        <dgm:presLayoutVars>
          <dgm:chMax val="0"/>
          <dgm:chPref val="0"/>
          <dgm:bulletEnabled val="1"/>
        </dgm:presLayoutVars>
      </dgm:prSet>
      <dgm:spPr/>
    </dgm:pt>
    <dgm:pt modelId="{51E34BE2-C15B-4EFE-845A-0861CFD0D324}" type="pres">
      <dgm:prSet presAssocID="{EFBC63A2-19E0-48D1-8255-125608C809C7}" presName="sibTrans" presStyleCnt="0"/>
      <dgm:spPr/>
    </dgm:pt>
    <dgm:pt modelId="{A496B657-8BBC-47D3-9523-4727097C68D1}" type="pres">
      <dgm:prSet presAssocID="{0F929D39-A2DC-4F32-B7C6-ACE4CB4A6C54}" presName="composite" presStyleCnt="0"/>
      <dgm:spPr/>
    </dgm:pt>
    <dgm:pt modelId="{66868137-86DB-4908-B8B8-A0CFD871405A}" type="pres">
      <dgm:prSet presAssocID="{0F929D39-A2DC-4F32-B7C6-ACE4CB4A6C54}" presName="FirstChild" presStyleLbl="revTx" presStyleIdx="6" presStyleCnt="12">
        <dgm:presLayoutVars>
          <dgm:chMax val="0"/>
          <dgm:chPref val="0"/>
          <dgm:bulletEnabled val="1"/>
        </dgm:presLayoutVars>
      </dgm:prSet>
      <dgm:spPr/>
    </dgm:pt>
    <dgm:pt modelId="{831145B8-575F-4610-94EA-54650CCED73B}" type="pres">
      <dgm:prSet presAssocID="{0F929D39-A2DC-4F32-B7C6-ACE4CB4A6C54}" presName="Parent" presStyleLbl="alignNode1" presStyleIdx="3" presStyleCnt="6">
        <dgm:presLayoutVars>
          <dgm:chMax val="3"/>
          <dgm:chPref val="3"/>
          <dgm:bulletEnabled val="1"/>
        </dgm:presLayoutVars>
      </dgm:prSet>
      <dgm:spPr/>
    </dgm:pt>
    <dgm:pt modelId="{4B8229A0-205E-435A-A041-509886139B4B}" type="pres">
      <dgm:prSet presAssocID="{0F929D39-A2DC-4F32-B7C6-ACE4CB4A6C54}" presName="Accent" presStyleLbl="parChTrans1D1" presStyleIdx="3" presStyleCnt="6"/>
      <dgm:spPr/>
    </dgm:pt>
    <dgm:pt modelId="{FD87950E-CDA5-4261-9820-6DC88B10DC51}" type="pres">
      <dgm:prSet presAssocID="{0F929D39-A2DC-4F32-B7C6-ACE4CB4A6C54}" presName="Child" presStyleLbl="revTx" presStyleIdx="7" presStyleCnt="12">
        <dgm:presLayoutVars>
          <dgm:chMax val="0"/>
          <dgm:chPref val="0"/>
          <dgm:bulletEnabled val="1"/>
        </dgm:presLayoutVars>
      </dgm:prSet>
      <dgm:spPr/>
    </dgm:pt>
    <dgm:pt modelId="{5BFC2E43-A4B7-45AB-AC56-D9FCFC66A1E1}" type="pres">
      <dgm:prSet presAssocID="{25FE5C04-E6F3-44DB-9051-E6CEA5C93154}" presName="sibTrans" presStyleCnt="0"/>
      <dgm:spPr/>
    </dgm:pt>
    <dgm:pt modelId="{AD6565A2-55D7-48AE-AC80-8D5782B8BEE4}" type="pres">
      <dgm:prSet presAssocID="{16DE18E1-FCFE-4563-AAF8-BC8E261DC04A}" presName="composite" presStyleCnt="0"/>
      <dgm:spPr/>
    </dgm:pt>
    <dgm:pt modelId="{3C8AD3C8-3562-4F2F-904F-DDA52FC8476F}" type="pres">
      <dgm:prSet presAssocID="{16DE18E1-FCFE-4563-AAF8-BC8E261DC04A}" presName="FirstChild" presStyleLbl="revTx" presStyleIdx="8" presStyleCnt="12">
        <dgm:presLayoutVars>
          <dgm:chMax val="0"/>
          <dgm:chPref val="0"/>
          <dgm:bulletEnabled val="1"/>
        </dgm:presLayoutVars>
      </dgm:prSet>
      <dgm:spPr/>
    </dgm:pt>
    <dgm:pt modelId="{3A4C634C-DBAD-478D-8F1E-21279CB77A02}" type="pres">
      <dgm:prSet presAssocID="{16DE18E1-FCFE-4563-AAF8-BC8E261DC04A}" presName="Parent" presStyleLbl="alignNode1" presStyleIdx="4" presStyleCnt="6" custScaleX="112046" custLinFactNeighborX="3011">
        <dgm:presLayoutVars>
          <dgm:chMax val="3"/>
          <dgm:chPref val="3"/>
          <dgm:bulletEnabled val="1"/>
        </dgm:presLayoutVars>
      </dgm:prSet>
      <dgm:spPr/>
    </dgm:pt>
    <dgm:pt modelId="{80EE91F9-E4B8-48F8-AD6F-0476ED27EA02}" type="pres">
      <dgm:prSet presAssocID="{16DE18E1-FCFE-4563-AAF8-BC8E261DC04A}" presName="Accent" presStyleLbl="parChTrans1D1" presStyleIdx="4" presStyleCnt="6"/>
      <dgm:spPr/>
    </dgm:pt>
    <dgm:pt modelId="{6BFA3C6F-E370-4F53-AF04-7250BCDE5E0D}" type="pres">
      <dgm:prSet presAssocID="{16DE18E1-FCFE-4563-AAF8-BC8E261DC04A}" presName="Child" presStyleLbl="revTx" presStyleIdx="9" presStyleCnt="12">
        <dgm:presLayoutVars>
          <dgm:chMax val="0"/>
          <dgm:chPref val="0"/>
          <dgm:bulletEnabled val="1"/>
        </dgm:presLayoutVars>
      </dgm:prSet>
      <dgm:spPr/>
    </dgm:pt>
    <dgm:pt modelId="{1D4D8495-F613-4E9C-9AFE-198210041BD9}" type="pres">
      <dgm:prSet presAssocID="{5A2898A7-3B68-4094-BBB8-80D0610E09BE}" presName="sibTrans" presStyleCnt="0"/>
      <dgm:spPr/>
    </dgm:pt>
    <dgm:pt modelId="{16ED93CE-6FAB-4BCB-BF3A-B99CD4106780}" type="pres">
      <dgm:prSet presAssocID="{AAC62411-1A34-4BE1-B155-53AC4FD903DA}" presName="composite" presStyleCnt="0"/>
      <dgm:spPr/>
    </dgm:pt>
    <dgm:pt modelId="{B8E5ADF6-9326-4133-9BFC-5FD5DADB09C4}" type="pres">
      <dgm:prSet presAssocID="{AAC62411-1A34-4BE1-B155-53AC4FD903DA}" presName="FirstChild" presStyleLbl="revTx" presStyleIdx="10" presStyleCnt="12">
        <dgm:presLayoutVars>
          <dgm:chMax val="0"/>
          <dgm:chPref val="0"/>
          <dgm:bulletEnabled val="1"/>
        </dgm:presLayoutVars>
      </dgm:prSet>
      <dgm:spPr/>
    </dgm:pt>
    <dgm:pt modelId="{4D2B47E3-3145-4DC4-92FC-7519A997AF5E}" type="pres">
      <dgm:prSet presAssocID="{AAC62411-1A34-4BE1-B155-53AC4FD903DA}" presName="Parent" presStyleLbl="alignNode1" presStyleIdx="5" presStyleCnt="6">
        <dgm:presLayoutVars>
          <dgm:chMax val="3"/>
          <dgm:chPref val="3"/>
          <dgm:bulletEnabled val="1"/>
        </dgm:presLayoutVars>
      </dgm:prSet>
      <dgm:spPr/>
    </dgm:pt>
    <dgm:pt modelId="{4D2BF96F-5474-4B2D-AD16-4FD3BAAF1997}" type="pres">
      <dgm:prSet presAssocID="{AAC62411-1A34-4BE1-B155-53AC4FD903DA}" presName="Accent" presStyleLbl="parChTrans1D1" presStyleIdx="5" presStyleCnt="6"/>
      <dgm:spPr/>
    </dgm:pt>
    <dgm:pt modelId="{B6D6D5E6-B70B-4480-B9E5-4F17BF691DBD}" type="pres">
      <dgm:prSet presAssocID="{AAC62411-1A34-4BE1-B155-53AC4FD903DA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</dgm:pt>
  </dgm:ptLst>
  <dgm:cxnLst>
    <dgm:cxn modelId="{54D75518-080B-453A-A9FA-0EEFC4F0ABFE}" type="presOf" srcId="{68CB6FCE-2742-43FD-AE5C-99537B3B6E1A}" destId="{BB7F40ED-46A3-47DE-956E-D79EC07C941C}" srcOrd="0" destOrd="0" presId="urn:microsoft.com/office/officeart/2011/layout/TabList"/>
    <dgm:cxn modelId="{2C597D1B-0F4C-4023-824E-71D63A3AF890}" srcId="{A00AEC49-CFD8-455B-B400-FF7E1A11D596}" destId="{8E6CBBD2-0D46-4E1D-BF23-D683B0F18358}" srcOrd="0" destOrd="0" parTransId="{2E6F6F29-3410-4B62-B590-CC35242271AE}" sibTransId="{D2BE56ED-A7BF-4082-A6A5-B25B7B52EC73}"/>
    <dgm:cxn modelId="{31BC971B-71C6-4C78-BA83-049359C90FD6}" srcId="{8CC12F35-43BD-4295-8DDD-D750E78033C2}" destId="{3AD84170-F117-46DC-B41D-B2C6AF175F83}" srcOrd="1" destOrd="0" parTransId="{0BD2EC23-6EEE-40A1-B502-7AD2B57A0140}" sibTransId="{09F3160F-5979-4B38-83F2-E499AFFAB25E}"/>
    <dgm:cxn modelId="{2F9BA720-58DA-4296-90C4-AAC07A381CE0}" type="presOf" srcId="{8E6CBBD2-0D46-4E1D-BF23-D683B0F18358}" destId="{207ED643-3D44-4F1F-A583-A538B3F8849D}" srcOrd="0" destOrd="0" presId="urn:microsoft.com/office/officeart/2011/layout/TabList"/>
    <dgm:cxn modelId="{7EB63A24-05DF-4AD9-9BCF-42BB166D00D7}" type="presOf" srcId="{8CC12F35-43BD-4295-8DDD-D750E78033C2}" destId="{8B926B09-EF57-4766-B16A-9004003EC526}" srcOrd="0" destOrd="0" presId="urn:microsoft.com/office/officeart/2011/layout/TabList"/>
    <dgm:cxn modelId="{BB17F325-D61F-4667-B44B-FF34AF9432EE}" srcId="{0F929D39-A2DC-4F32-B7C6-ACE4CB4A6C54}" destId="{092698A8-8743-4670-94E7-7A585C87C446}" srcOrd="1" destOrd="0" parTransId="{D717F7DC-AEF7-46AC-AFCA-6488AF8B07A3}" sibTransId="{EBA13EFF-3476-497E-9A0B-7BBF28118F96}"/>
    <dgm:cxn modelId="{19C73530-DFF9-4428-BEB5-C515A81D8C53}" srcId="{A00AEC49-CFD8-455B-B400-FF7E1A11D596}" destId="{16DE18E1-FCFE-4563-AAF8-BC8E261DC04A}" srcOrd="4" destOrd="0" parTransId="{A71098B2-C262-4638-A35F-7281DFDF5B60}" sibTransId="{5A2898A7-3B68-4094-BBB8-80D0610E09BE}"/>
    <dgm:cxn modelId="{900D653A-9F26-4D8B-99F1-CDC724FC95C4}" srcId="{A00AEC49-CFD8-455B-B400-FF7E1A11D596}" destId="{0F929D39-A2DC-4F32-B7C6-ACE4CB4A6C54}" srcOrd="3" destOrd="0" parTransId="{843EAB3F-897E-4746-9A76-BD458E7C51B7}" sibTransId="{25FE5C04-E6F3-44DB-9051-E6CEA5C93154}"/>
    <dgm:cxn modelId="{92572D3E-F4DC-46CC-96FE-83923E48B3C3}" type="presOf" srcId="{320265E2-B89D-454D-B127-0AD8D0A7DEBB}" destId="{B6D6D5E6-B70B-4480-B9E5-4F17BF691DBD}" srcOrd="0" destOrd="0" presId="urn:microsoft.com/office/officeart/2011/layout/TabList"/>
    <dgm:cxn modelId="{9F775740-7FE2-4456-93F9-FC0A8540E265}" type="presOf" srcId="{AAC62411-1A34-4BE1-B155-53AC4FD903DA}" destId="{4D2B47E3-3145-4DC4-92FC-7519A997AF5E}" srcOrd="0" destOrd="0" presId="urn:microsoft.com/office/officeart/2011/layout/TabList"/>
    <dgm:cxn modelId="{B73F665B-0FDD-4AD7-AE9A-5A65F933C1AE}" srcId="{A303BB15-CB55-4436-8C02-7EF2D5FFA5A2}" destId="{2A9659D5-B9B6-49EB-AF52-FA87A8137B21}" srcOrd="0" destOrd="0" parTransId="{7D6B0865-D1CB-4FD3-BD26-A3FE316756E3}" sibTransId="{22BEFF4D-1B08-446E-81B5-4FEA30C2E7FA}"/>
    <dgm:cxn modelId="{1ABEEB60-6702-4345-AB50-807EBAF852D4}" type="presOf" srcId="{017A589B-5281-4B7F-89C6-F7D9336DB2DD}" destId="{3C8AD3C8-3562-4F2F-904F-DDA52FC8476F}" srcOrd="0" destOrd="0" presId="urn:microsoft.com/office/officeart/2011/layout/TabList"/>
    <dgm:cxn modelId="{7B08F44A-2572-4D28-8017-AAF7FED458FE}" type="presOf" srcId="{16DE18E1-FCFE-4563-AAF8-BC8E261DC04A}" destId="{3A4C634C-DBAD-478D-8F1E-21279CB77A02}" srcOrd="0" destOrd="0" presId="urn:microsoft.com/office/officeart/2011/layout/TabList"/>
    <dgm:cxn modelId="{75A4E150-9096-4C22-A435-62A4FB398E74}" srcId="{AAC62411-1A34-4BE1-B155-53AC4FD903DA}" destId="{28050603-81E0-4371-95A5-3F50FFB42475}" srcOrd="0" destOrd="0" parTransId="{0F14BB87-4504-4538-94BA-93FC017D0E9A}" sibTransId="{077329D9-1EDD-4754-BADB-CCD97DEF0D6B}"/>
    <dgm:cxn modelId="{6321E770-1D74-45CC-94E4-AE6D61A17B88}" srcId="{16DE18E1-FCFE-4563-AAF8-BC8E261DC04A}" destId="{017A589B-5281-4B7F-89C6-F7D9336DB2DD}" srcOrd="0" destOrd="0" parTransId="{EA1C2978-3D1D-4095-959D-316AB1A5BA10}" sibTransId="{4E9BD103-7BDD-4F8B-80AA-92ED642D84D8}"/>
    <dgm:cxn modelId="{28F0A954-33C3-4478-A51D-702E3817381D}" type="presOf" srcId="{3AD84170-F117-46DC-B41D-B2C6AF175F83}" destId="{F9994DC6-9A4F-4B86-909D-D384D59D17D1}" srcOrd="0" destOrd="0" presId="urn:microsoft.com/office/officeart/2011/layout/TabList"/>
    <dgm:cxn modelId="{47D49E76-9E57-4CFB-8943-3BB378DD7735}" type="presOf" srcId="{260FDD32-8023-4ACF-8528-F374DCA703B5}" destId="{84D4E0CD-1B9C-4C17-9CBF-A0B3914B9218}" srcOrd="0" destOrd="0" presId="urn:microsoft.com/office/officeart/2011/layout/TabList"/>
    <dgm:cxn modelId="{6C9BFF58-5539-4920-8526-77A33C1D040C}" srcId="{0F929D39-A2DC-4F32-B7C6-ACE4CB4A6C54}" destId="{BBDD736E-1C61-4945-976C-D28DEB452303}" srcOrd="0" destOrd="0" parTransId="{E26C2615-4214-4AAF-A285-A18D4CD41A70}" sibTransId="{8B9D8C19-4805-453B-98D5-8636AFF31443}"/>
    <dgm:cxn modelId="{FB179E59-F1A6-4BD6-8BD0-E8CBE1CB4B90}" srcId="{A00AEC49-CFD8-455B-B400-FF7E1A11D596}" destId="{8CC12F35-43BD-4295-8DDD-D750E78033C2}" srcOrd="1" destOrd="0" parTransId="{8AB4E1AB-FE2C-4675-8002-1B2A6164B4A8}" sibTransId="{7F9E098F-9958-40A6-9F09-C9FA8C665F92}"/>
    <dgm:cxn modelId="{E049147A-73D7-4663-873D-D6FDB937A0E8}" srcId="{A303BB15-CB55-4436-8C02-7EF2D5FFA5A2}" destId="{68CB6FCE-2742-43FD-AE5C-99537B3B6E1A}" srcOrd="1" destOrd="0" parTransId="{23E7D7B3-C659-4C78-8293-21A958967146}" sibTransId="{142FE440-75C0-494F-8666-B620277151A2}"/>
    <dgm:cxn modelId="{FEB1FA8F-FBED-42D6-B6AD-8967707E064E}" type="presOf" srcId="{092698A8-8743-4670-94E7-7A585C87C446}" destId="{FD87950E-CDA5-4261-9820-6DC88B10DC51}" srcOrd="0" destOrd="0" presId="urn:microsoft.com/office/officeart/2011/layout/TabList"/>
    <dgm:cxn modelId="{4FA8FD9B-BBFC-4976-8FBB-CB698D155A5A}" srcId="{8CC12F35-43BD-4295-8DDD-D750E78033C2}" destId="{260FDD32-8023-4ACF-8528-F374DCA703B5}" srcOrd="0" destOrd="0" parTransId="{32F7F3AA-743D-4E70-8E39-839ED5EA6FD8}" sibTransId="{7E595A41-4A9B-4B25-97B9-8F5AEA5D6883}"/>
    <dgm:cxn modelId="{E734359E-AF33-44D9-A389-2FDAC181CFA2}" type="presOf" srcId="{6B5AEEA3-AC5F-4E59-8B40-457632A976D5}" destId="{6BFA3C6F-E370-4F53-AF04-7250BCDE5E0D}" srcOrd="0" destOrd="0" presId="urn:microsoft.com/office/officeart/2011/layout/TabList"/>
    <dgm:cxn modelId="{CCAA85A1-A081-408F-9E7C-E3C145F944F4}" srcId="{A00AEC49-CFD8-455B-B400-FF7E1A11D596}" destId="{A303BB15-CB55-4436-8C02-7EF2D5FFA5A2}" srcOrd="2" destOrd="0" parTransId="{37C59B9E-2824-4A9A-AA39-94F2F77CCA27}" sibTransId="{EFBC63A2-19E0-48D1-8255-125608C809C7}"/>
    <dgm:cxn modelId="{104F99A3-A85E-43FA-BC6F-CEFB80436CAA}" srcId="{AAC62411-1A34-4BE1-B155-53AC4FD903DA}" destId="{320265E2-B89D-454D-B127-0AD8D0A7DEBB}" srcOrd="1" destOrd="0" parTransId="{E67CC366-95DA-4662-A2C0-E0687165C511}" sibTransId="{8B6A9FFE-7E47-4C19-AD5B-41A1638C658A}"/>
    <dgm:cxn modelId="{715678AB-8691-44E1-828A-6691DE8DBA0A}" type="presOf" srcId="{A00AEC49-CFD8-455B-B400-FF7E1A11D596}" destId="{519AF364-7D63-4CE0-A36C-D0D06286CEB0}" srcOrd="0" destOrd="0" presId="urn:microsoft.com/office/officeart/2011/layout/TabList"/>
    <dgm:cxn modelId="{6163A2B0-C475-429C-952D-6233026B428C}" type="presOf" srcId="{0F929D39-A2DC-4F32-B7C6-ACE4CB4A6C54}" destId="{831145B8-575F-4610-94EA-54650CCED73B}" srcOrd="0" destOrd="0" presId="urn:microsoft.com/office/officeart/2011/layout/TabList"/>
    <dgm:cxn modelId="{3D7DC4BE-7078-44EB-B269-59E1047D6BA5}" type="presOf" srcId="{A303BB15-CB55-4436-8C02-7EF2D5FFA5A2}" destId="{36206BF0-DA8D-4E7E-A62C-E0ADE3716238}" srcOrd="0" destOrd="0" presId="urn:microsoft.com/office/officeart/2011/layout/TabList"/>
    <dgm:cxn modelId="{6305DCC2-86B1-4B23-8AB6-36606AA850B8}" type="presOf" srcId="{9EF05738-4E29-4D4A-842B-E464EA3270B2}" destId="{D44FE929-4226-4DE1-8644-E19E72D585D7}" srcOrd="0" destOrd="0" presId="urn:microsoft.com/office/officeart/2011/layout/TabList"/>
    <dgm:cxn modelId="{74751AD3-2866-49BE-A71A-1400266A41C4}" type="presOf" srcId="{28050603-81E0-4371-95A5-3F50FFB42475}" destId="{B8E5ADF6-9326-4133-9BFC-5FD5DADB09C4}" srcOrd="0" destOrd="0" presId="urn:microsoft.com/office/officeart/2011/layout/TabList"/>
    <dgm:cxn modelId="{20DE3AD3-037F-452E-9BC7-CFF2E0F61649}" srcId="{8E6CBBD2-0D46-4E1D-BF23-D683B0F18358}" destId="{B963249B-E57F-49ED-B821-39B0C63B50C5}" srcOrd="0" destOrd="0" parTransId="{DB7004CE-4A52-46EC-B3A5-2B2A0485BE24}" sibTransId="{379D868D-8D38-4545-A272-A05F0630B838}"/>
    <dgm:cxn modelId="{4DABCDDF-1052-4957-AEA8-D6F50C1D1BDE}" srcId="{16DE18E1-FCFE-4563-AAF8-BC8E261DC04A}" destId="{6B5AEEA3-AC5F-4E59-8B40-457632A976D5}" srcOrd="1" destOrd="0" parTransId="{066149EF-2EC6-4482-8D5E-9C1AB4A59544}" sibTransId="{02E6D8D1-A8A3-4645-B247-245A32ADCE8F}"/>
    <dgm:cxn modelId="{AC5696E0-BF6F-40AB-A678-92DE11B4FBE0}" type="presOf" srcId="{2A9659D5-B9B6-49EB-AF52-FA87A8137B21}" destId="{1B3D296B-7499-4A86-84B9-63DBF884D715}" srcOrd="0" destOrd="0" presId="urn:microsoft.com/office/officeart/2011/layout/TabList"/>
    <dgm:cxn modelId="{C35CBEE0-D462-42BC-B85E-31425F2695A6}" srcId="{8E6CBBD2-0D46-4E1D-BF23-D683B0F18358}" destId="{9EF05738-4E29-4D4A-842B-E464EA3270B2}" srcOrd="1" destOrd="0" parTransId="{28A20A72-5939-4069-9D39-1A234B756538}" sibTransId="{134AA224-6C8D-4212-B47C-B9207CCAC21D}"/>
    <dgm:cxn modelId="{F7AF0EE8-8C09-43E8-8B74-8AC23A2C25EC}" srcId="{A00AEC49-CFD8-455B-B400-FF7E1A11D596}" destId="{AAC62411-1A34-4BE1-B155-53AC4FD903DA}" srcOrd="5" destOrd="0" parTransId="{3644156B-96F2-4243-A598-507D861E71EE}" sibTransId="{3642253C-461F-45C7-BA5A-984FD8E9B515}"/>
    <dgm:cxn modelId="{91073DEE-6B72-42D9-BA73-B52C68FC46E6}" type="presOf" srcId="{BBDD736E-1C61-4945-976C-D28DEB452303}" destId="{66868137-86DB-4908-B8B8-A0CFD871405A}" srcOrd="0" destOrd="0" presId="urn:microsoft.com/office/officeart/2011/layout/TabList"/>
    <dgm:cxn modelId="{81D1A4F8-FB49-4A8B-9438-3459FE6935C5}" type="presOf" srcId="{B963249B-E57F-49ED-B821-39B0C63B50C5}" destId="{8F20DA7D-82C8-407F-B909-7001FCDE2556}" srcOrd="0" destOrd="0" presId="urn:microsoft.com/office/officeart/2011/layout/TabList"/>
    <dgm:cxn modelId="{769D0E75-1892-46E1-B04B-D9975B4FD457}" type="presParOf" srcId="{519AF364-7D63-4CE0-A36C-D0D06286CEB0}" destId="{41E8E119-FC7D-406F-BF3A-C3289D954E16}" srcOrd="0" destOrd="0" presId="urn:microsoft.com/office/officeart/2011/layout/TabList"/>
    <dgm:cxn modelId="{4BD10C5C-BAF1-4D66-A39F-C2E57DBE137E}" type="presParOf" srcId="{41E8E119-FC7D-406F-BF3A-C3289D954E16}" destId="{8F20DA7D-82C8-407F-B909-7001FCDE2556}" srcOrd="0" destOrd="0" presId="urn:microsoft.com/office/officeart/2011/layout/TabList"/>
    <dgm:cxn modelId="{6CCD0727-CC62-4D69-84EB-94436E651A19}" type="presParOf" srcId="{41E8E119-FC7D-406F-BF3A-C3289D954E16}" destId="{207ED643-3D44-4F1F-A583-A538B3F8849D}" srcOrd="1" destOrd="0" presId="urn:microsoft.com/office/officeart/2011/layout/TabList"/>
    <dgm:cxn modelId="{119368E9-9CD5-4174-9F71-DB68A129AE9E}" type="presParOf" srcId="{41E8E119-FC7D-406F-BF3A-C3289D954E16}" destId="{0ED486D6-52CA-449B-82F6-28FD234A0C5D}" srcOrd="2" destOrd="0" presId="urn:microsoft.com/office/officeart/2011/layout/TabList"/>
    <dgm:cxn modelId="{BC940EEE-96E1-40BA-9EA6-E1D629C75540}" type="presParOf" srcId="{519AF364-7D63-4CE0-A36C-D0D06286CEB0}" destId="{D44FE929-4226-4DE1-8644-E19E72D585D7}" srcOrd="1" destOrd="0" presId="urn:microsoft.com/office/officeart/2011/layout/TabList"/>
    <dgm:cxn modelId="{B8F3D2EB-BA37-40F0-9735-4A4CB89AB2E7}" type="presParOf" srcId="{519AF364-7D63-4CE0-A36C-D0D06286CEB0}" destId="{3227318B-FEA0-4B7D-B2F9-3342BE8D8312}" srcOrd="2" destOrd="0" presId="urn:microsoft.com/office/officeart/2011/layout/TabList"/>
    <dgm:cxn modelId="{AC617ED5-366A-4764-84E7-0FD96F50A1D8}" type="presParOf" srcId="{519AF364-7D63-4CE0-A36C-D0D06286CEB0}" destId="{A87C0524-CF43-4CDC-9BB2-BE537749A970}" srcOrd="3" destOrd="0" presId="urn:microsoft.com/office/officeart/2011/layout/TabList"/>
    <dgm:cxn modelId="{C85E80A5-910D-44DA-BC8F-5DA200327CA5}" type="presParOf" srcId="{A87C0524-CF43-4CDC-9BB2-BE537749A970}" destId="{84D4E0CD-1B9C-4C17-9CBF-A0B3914B9218}" srcOrd="0" destOrd="0" presId="urn:microsoft.com/office/officeart/2011/layout/TabList"/>
    <dgm:cxn modelId="{510C4599-7998-4076-9256-7B151708A51F}" type="presParOf" srcId="{A87C0524-CF43-4CDC-9BB2-BE537749A970}" destId="{8B926B09-EF57-4766-B16A-9004003EC526}" srcOrd="1" destOrd="0" presId="urn:microsoft.com/office/officeart/2011/layout/TabList"/>
    <dgm:cxn modelId="{2FCC5038-068D-41A5-8F0C-897A3A394A2A}" type="presParOf" srcId="{A87C0524-CF43-4CDC-9BB2-BE537749A970}" destId="{7192054F-66AB-49AB-9058-C454F91425F5}" srcOrd="2" destOrd="0" presId="urn:microsoft.com/office/officeart/2011/layout/TabList"/>
    <dgm:cxn modelId="{E721E1E6-51F0-433C-9782-5D87D7838C1A}" type="presParOf" srcId="{519AF364-7D63-4CE0-A36C-D0D06286CEB0}" destId="{F9994DC6-9A4F-4B86-909D-D384D59D17D1}" srcOrd="4" destOrd="0" presId="urn:microsoft.com/office/officeart/2011/layout/TabList"/>
    <dgm:cxn modelId="{80C4E8FD-4BF3-4603-9D27-7B9A2DEE045E}" type="presParOf" srcId="{519AF364-7D63-4CE0-A36C-D0D06286CEB0}" destId="{BA741D01-37ED-49AF-A4BD-AC2EBFEFC704}" srcOrd="5" destOrd="0" presId="urn:microsoft.com/office/officeart/2011/layout/TabList"/>
    <dgm:cxn modelId="{39CA447B-B6ED-4F97-95B3-9442B8A61AFB}" type="presParOf" srcId="{519AF364-7D63-4CE0-A36C-D0D06286CEB0}" destId="{B3FF5312-29E7-4C02-A885-6B3B0C65E00E}" srcOrd="6" destOrd="0" presId="urn:microsoft.com/office/officeart/2011/layout/TabList"/>
    <dgm:cxn modelId="{54FE157A-CED3-4C96-B343-CFDCC91165C5}" type="presParOf" srcId="{B3FF5312-29E7-4C02-A885-6B3B0C65E00E}" destId="{1B3D296B-7499-4A86-84B9-63DBF884D715}" srcOrd="0" destOrd="0" presId="urn:microsoft.com/office/officeart/2011/layout/TabList"/>
    <dgm:cxn modelId="{53161ACB-33AF-4830-AC3A-1B44C076FEF8}" type="presParOf" srcId="{B3FF5312-29E7-4C02-A885-6B3B0C65E00E}" destId="{36206BF0-DA8D-4E7E-A62C-E0ADE3716238}" srcOrd="1" destOrd="0" presId="urn:microsoft.com/office/officeart/2011/layout/TabList"/>
    <dgm:cxn modelId="{683A83E5-6AD5-492E-AF60-CBAC46C18F6A}" type="presParOf" srcId="{B3FF5312-29E7-4C02-A885-6B3B0C65E00E}" destId="{18E30CE7-C997-47EB-9A77-FB473E4F2281}" srcOrd="2" destOrd="0" presId="urn:microsoft.com/office/officeart/2011/layout/TabList"/>
    <dgm:cxn modelId="{4E3B110C-37CD-405E-9554-17FE3CEBC070}" type="presParOf" srcId="{519AF364-7D63-4CE0-A36C-D0D06286CEB0}" destId="{BB7F40ED-46A3-47DE-956E-D79EC07C941C}" srcOrd="7" destOrd="0" presId="urn:microsoft.com/office/officeart/2011/layout/TabList"/>
    <dgm:cxn modelId="{7FB481CF-A09C-4BC9-8564-D07A18BD17A7}" type="presParOf" srcId="{519AF364-7D63-4CE0-A36C-D0D06286CEB0}" destId="{51E34BE2-C15B-4EFE-845A-0861CFD0D324}" srcOrd="8" destOrd="0" presId="urn:microsoft.com/office/officeart/2011/layout/TabList"/>
    <dgm:cxn modelId="{D3864DD0-4AE2-41CE-B3FB-82990E16F32A}" type="presParOf" srcId="{519AF364-7D63-4CE0-A36C-D0D06286CEB0}" destId="{A496B657-8BBC-47D3-9523-4727097C68D1}" srcOrd="9" destOrd="0" presId="urn:microsoft.com/office/officeart/2011/layout/TabList"/>
    <dgm:cxn modelId="{98B88CE4-9D69-4D8E-9EC9-0A1A1212E56F}" type="presParOf" srcId="{A496B657-8BBC-47D3-9523-4727097C68D1}" destId="{66868137-86DB-4908-B8B8-A0CFD871405A}" srcOrd="0" destOrd="0" presId="urn:microsoft.com/office/officeart/2011/layout/TabList"/>
    <dgm:cxn modelId="{58EA5712-4C0A-4DE1-9C64-2B74B0E0EBC7}" type="presParOf" srcId="{A496B657-8BBC-47D3-9523-4727097C68D1}" destId="{831145B8-575F-4610-94EA-54650CCED73B}" srcOrd="1" destOrd="0" presId="urn:microsoft.com/office/officeart/2011/layout/TabList"/>
    <dgm:cxn modelId="{03E65920-730A-44AF-830A-55016656799E}" type="presParOf" srcId="{A496B657-8BBC-47D3-9523-4727097C68D1}" destId="{4B8229A0-205E-435A-A041-509886139B4B}" srcOrd="2" destOrd="0" presId="urn:microsoft.com/office/officeart/2011/layout/TabList"/>
    <dgm:cxn modelId="{8D2F8035-58F6-4A44-BD57-704CC98B7F7C}" type="presParOf" srcId="{519AF364-7D63-4CE0-A36C-D0D06286CEB0}" destId="{FD87950E-CDA5-4261-9820-6DC88B10DC51}" srcOrd="10" destOrd="0" presId="urn:microsoft.com/office/officeart/2011/layout/TabList"/>
    <dgm:cxn modelId="{5DC16601-7EFE-4C05-8BB7-1B968E140E89}" type="presParOf" srcId="{519AF364-7D63-4CE0-A36C-D0D06286CEB0}" destId="{5BFC2E43-A4B7-45AB-AC56-D9FCFC66A1E1}" srcOrd="11" destOrd="0" presId="urn:microsoft.com/office/officeart/2011/layout/TabList"/>
    <dgm:cxn modelId="{D795E693-972B-4CE0-BE16-A1EC2EE5318E}" type="presParOf" srcId="{519AF364-7D63-4CE0-A36C-D0D06286CEB0}" destId="{AD6565A2-55D7-48AE-AC80-8D5782B8BEE4}" srcOrd="12" destOrd="0" presId="urn:microsoft.com/office/officeart/2011/layout/TabList"/>
    <dgm:cxn modelId="{23E66982-509D-44BB-9609-C21170D72B0B}" type="presParOf" srcId="{AD6565A2-55D7-48AE-AC80-8D5782B8BEE4}" destId="{3C8AD3C8-3562-4F2F-904F-DDA52FC8476F}" srcOrd="0" destOrd="0" presId="urn:microsoft.com/office/officeart/2011/layout/TabList"/>
    <dgm:cxn modelId="{C82DA19F-29ED-4E98-B82D-D35C492CB155}" type="presParOf" srcId="{AD6565A2-55D7-48AE-AC80-8D5782B8BEE4}" destId="{3A4C634C-DBAD-478D-8F1E-21279CB77A02}" srcOrd="1" destOrd="0" presId="urn:microsoft.com/office/officeart/2011/layout/TabList"/>
    <dgm:cxn modelId="{6889CB40-3476-4943-8D01-4261C9064198}" type="presParOf" srcId="{AD6565A2-55D7-48AE-AC80-8D5782B8BEE4}" destId="{80EE91F9-E4B8-48F8-AD6F-0476ED27EA02}" srcOrd="2" destOrd="0" presId="urn:microsoft.com/office/officeart/2011/layout/TabList"/>
    <dgm:cxn modelId="{33F8E4FF-DD04-4CFA-88F7-C826324BE934}" type="presParOf" srcId="{519AF364-7D63-4CE0-A36C-D0D06286CEB0}" destId="{6BFA3C6F-E370-4F53-AF04-7250BCDE5E0D}" srcOrd="13" destOrd="0" presId="urn:microsoft.com/office/officeart/2011/layout/TabList"/>
    <dgm:cxn modelId="{054AA74E-A808-469A-BA4E-0229F6C11173}" type="presParOf" srcId="{519AF364-7D63-4CE0-A36C-D0D06286CEB0}" destId="{1D4D8495-F613-4E9C-9AFE-198210041BD9}" srcOrd="14" destOrd="0" presId="urn:microsoft.com/office/officeart/2011/layout/TabList"/>
    <dgm:cxn modelId="{9D23B806-2924-4C73-962A-B9623B77B092}" type="presParOf" srcId="{519AF364-7D63-4CE0-A36C-D0D06286CEB0}" destId="{16ED93CE-6FAB-4BCB-BF3A-B99CD4106780}" srcOrd="15" destOrd="0" presId="urn:microsoft.com/office/officeart/2011/layout/TabList"/>
    <dgm:cxn modelId="{D5D3E3F1-F27A-4C6A-83A8-F4B219424FFB}" type="presParOf" srcId="{16ED93CE-6FAB-4BCB-BF3A-B99CD4106780}" destId="{B8E5ADF6-9326-4133-9BFC-5FD5DADB09C4}" srcOrd="0" destOrd="0" presId="urn:microsoft.com/office/officeart/2011/layout/TabList"/>
    <dgm:cxn modelId="{9F9D2532-E93E-496A-AF37-9E8F16EF120B}" type="presParOf" srcId="{16ED93CE-6FAB-4BCB-BF3A-B99CD4106780}" destId="{4D2B47E3-3145-4DC4-92FC-7519A997AF5E}" srcOrd="1" destOrd="0" presId="urn:microsoft.com/office/officeart/2011/layout/TabList"/>
    <dgm:cxn modelId="{45EFEDE8-75AA-46CF-87FA-B4901933D0B1}" type="presParOf" srcId="{16ED93CE-6FAB-4BCB-BF3A-B99CD4106780}" destId="{4D2BF96F-5474-4B2D-AD16-4FD3BAAF1997}" srcOrd="2" destOrd="0" presId="urn:microsoft.com/office/officeart/2011/layout/TabList"/>
    <dgm:cxn modelId="{FD981BDB-9366-4F94-8EC2-DBC6ADFEEB00}" type="presParOf" srcId="{519AF364-7D63-4CE0-A36C-D0D06286CEB0}" destId="{B6D6D5E6-B70B-4480-B9E5-4F17BF691DBD}" srcOrd="16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17FFD7-1C39-4D59-A80A-767E15C26735}" type="doc">
      <dgm:prSet loTypeId="urn:microsoft.com/office/officeart/2011/layout/Tab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5DB4ED85-A1C2-4CA5-8F27-3E8944A0FD05}">
      <dgm:prSet phldrT="[Text]" custT="1"/>
      <dgm:spPr/>
      <dgm:t>
        <a:bodyPr/>
        <a:lstStyle/>
        <a:p>
          <a:r>
            <a:rPr lang="en-US" sz="2800" dirty="0">
              <a:latin typeface="Aptos Display" panose="020B0004020202020204" pitchFamily="34" charset="0"/>
            </a:rPr>
            <a:t>Sales Mode Performance Overview:</a:t>
          </a:r>
          <a:endParaRPr lang="en-IN" sz="2800" dirty="0">
            <a:latin typeface="Aptos Display" panose="020B0004020202020204" pitchFamily="34" charset="0"/>
          </a:endParaRPr>
        </a:p>
      </dgm:t>
    </dgm:pt>
    <dgm:pt modelId="{29EA475D-0B12-4C48-8347-E3214C60CD20}" type="parTrans" cxnId="{EA3DF987-C895-4242-AE33-8E79530001D0}">
      <dgm:prSet/>
      <dgm:spPr/>
      <dgm:t>
        <a:bodyPr/>
        <a:lstStyle/>
        <a:p>
          <a:endParaRPr lang="en-IN"/>
        </a:p>
      </dgm:t>
    </dgm:pt>
    <dgm:pt modelId="{46713ABE-FD31-4391-A329-8B60BCD9E41C}" type="sibTrans" cxnId="{EA3DF987-C895-4242-AE33-8E79530001D0}">
      <dgm:prSet/>
      <dgm:spPr/>
      <dgm:t>
        <a:bodyPr/>
        <a:lstStyle/>
        <a:p>
          <a:endParaRPr lang="en-IN"/>
        </a:p>
      </dgm:t>
    </dgm:pt>
    <dgm:pt modelId="{04082400-D79A-474D-9961-03935B029D6D}">
      <dgm:prSet phldrT="[Text]" custT="1"/>
      <dgm:spPr/>
      <dgm:t>
        <a:bodyPr/>
        <a:lstStyle/>
        <a:p>
          <a:r>
            <a:rPr lang="en-US" sz="2800" dirty="0">
              <a:latin typeface="Aptos Display" panose="020B0004020202020204" pitchFamily="34" charset="0"/>
            </a:rPr>
            <a:t>Online Website leads in customer volume (40–45% share monthly).</a:t>
          </a:r>
          <a:endParaRPr lang="en-IN" sz="2800" dirty="0">
            <a:latin typeface="Aptos Display" panose="020B0004020202020204" pitchFamily="34" charset="0"/>
          </a:endParaRPr>
        </a:p>
      </dgm:t>
    </dgm:pt>
    <dgm:pt modelId="{5CAF6015-CD11-4E22-964C-E929B0077896}" type="parTrans" cxnId="{582295B2-24DE-420E-BBFE-DDFC1D0829F3}">
      <dgm:prSet/>
      <dgm:spPr/>
      <dgm:t>
        <a:bodyPr/>
        <a:lstStyle/>
        <a:p>
          <a:endParaRPr lang="en-IN"/>
        </a:p>
      </dgm:t>
    </dgm:pt>
    <dgm:pt modelId="{6B42ABF1-692C-4D02-B076-C633CDBB08BD}" type="sibTrans" cxnId="{582295B2-24DE-420E-BBFE-DDFC1D0829F3}">
      <dgm:prSet/>
      <dgm:spPr/>
      <dgm:t>
        <a:bodyPr/>
        <a:lstStyle/>
        <a:p>
          <a:endParaRPr lang="en-IN"/>
        </a:p>
      </dgm:t>
    </dgm:pt>
    <dgm:pt modelId="{1215CAB4-CFD9-4550-8178-94C588ADC321}">
      <dgm:prSet phldrT="[Text]" custT="1"/>
      <dgm:spPr/>
      <dgm:t>
        <a:bodyPr/>
        <a:lstStyle/>
        <a:p>
          <a:r>
            <a:rPr lang="en-US" sz="2800" dirty="0">
              <a:latin typeface="Aptos Display" panose="020B0004020202020204" pitchFamily="34" charset="0"/>
            </a:rPr>
            <a:t>Offline Agent mode yields the higher revenue per customer.</a:t>
          </a:r>
          <a:endParaRPr lang="en-IN" sz="2800" dirty="0">
            <a:latin typeface="Aptos Display" panose="020B0004020202020204" pitchFamily="34" charset="0"/>
          </a:endParaRPr>
        </a:p>
      </dgm:t>
    </dgm:pt>
    <dgm:pt modelId="{F7B9868A-93A3-4B4E-AFDA-36BF352944FD}" type="parTrans" cxnId="{347B7499-6B0F-4CB9-8C51-9A0A73C79598}">
      <dgm:prSet/>
      <dgm:spPr/>
      <dgm:t>
        <a:bodyPr/>
        <a:lstStyle/>
        <a:p>
          <a:endParaRPr lang="en-IN"/>
        </a:p>
      </dgm:t>
    </dgm:pt>
    <dgm:pt modelId="{937168D8-1F71-4598-8A37-96B039BEA919}" type="sibTrans" cxnId="{347B7499-6B0F-4CB9-8C51-9A0A73C79598}">
      <dgm:prSet/>
      <dgm:spPr/>
      <dgm:t>
        <a:bodyPr/>
        <a:lstStyle/>
        <a:p>
          <a:endParaRPr lang="en-IN"/>
        </a:p>
      </dgm:t>
    </dgm:pt>
    <dgm:pt modelId="{31A84275-6E33-477B-ADF0-AD105492391D}">
      <dgm:prSet phldrT="[Text]"/>
      <dgm:spPr/>
      <dgm:t>
        <a:bodyPr/>
        <a:lstStyle/>
        <a:p>
          <a:r>
            <a:rPr lang="en-US" dirty="0">
              <a:latin typeface="Aptos Display" panose="020B0004020202020204" pitchFamily="34" charset="0"/>
            </a:rPr>
            <a:t>Monthly Trend Analysis:</a:t>
          </a:r>
          <a:endParaRPr lang="en-IN" dirty="0">
            <a:latin typeface="Aptos Display" panose="020B0004020202020204" pitchFamily="34" charset="0"/>
          </a:endParaRPr>
        </a:p>
      </dgm:t>
    </dgm:pt>
    <dgm:pt modelId="{F096D495-CDF7-46BC-8EB3-27984377DFB2}" type="parTrans" cxnId="{BA671CE9-46C2-4C40-BB8D-03A5C80E1DAC}">
      <dgm:prSet/>
      <dgm:spPr/>
      <dgm:t>
        <a:bodyPr/>
        <a:lstStyle/>
        <a:p>
          <a:endParaRPr lang="en-IN"/>
        </a:p>
      </dgm:t>
    </dgm:pt>
    <dgm:pt modelId="{FBCD9212-5EB3-4C84-A650-6FB3B034F9F4}" type="sibTrans" cxnId="{BA671CE9-46C2-4C40-BB8D-03A5C80E1DAC}">
      <dgm:prSet/>
      <dgm:spPr/>
      <dgm:t>
        <a:bodyPr/>
        <a:lstStyle/>
        <a:p>
          <a:endParaRPr lang="en-IN"/>
        </a:p>
      </dgm:t>
    </dgm:pt>
    <dgm:pt modelId="{016CF30C-B154-4165-A223-F35FDDDC804F}">
      <dgm:prSet phldrT="[Text]" custT="1"/>
      <dgm:spPr/>
      <dgm:t>
        <a:bodyPr/>
        <a:lstStyle/>
        <a:p>
          <a:pPr>
            <a:buNone/>
          </a:pPr>
          <a:r>
            <a:rPr lang="en-US" sz="2800" dirty="0">
              <a:latin typeface="Aptos Display" panose="020B0004020202020204" pitchFamily="34" charset="0"/>
            </a:rPr>
            <a:t>Jan began the revenue rise, Feb saw the weakest performance across all channels, while Mar had the revenue peak.</a:t>
          </a:r>
          <a:endParaRPr lang="en-IN" sz="2800" dirty="0">
            <a:latin typeface="Aptos Display" panose="020B0004020202020204" pitchFamily="34" charset="0"/>
          </a:endParaRPr>
        </a:p>
      </dgm:t>
    </dgm:pt>
    <dgm:pt modelId="{4FDC7F4E-18E7-4C23-836B-98BDB5F5B149}" type="parTrans" cxnId="{35DEEFA4-1ECE-4436-8D70-705E2A61E8E2}">
      <dgm:prSet/>
      <dgm:spPr/>
      <dgm:t>
        <a:bodyPr/>
        <a:lstStyle/>
        <a:p>
          <a:endParaRPr lang="en-IN"/>
        </a:p>
      </dgm:t>
    </dgm:pt>
    <dgm:pt modelId="{D4746299-9C70-4CF8-AFCD-2F789B1C03BA}" type="sibTrans" cxnId="{35DEEFA4-1ECE-4436-8D70-705E2A61E8E2}">
      <dgm:prSet/>
      <dgm:spPr/>
      <dgm:t>
        <a:bodyPr/>
        <a:lstStyle/>
        <a:p>
          <a:endParaRPr lang="en-IN"/>
        </a:p>
      </dgm:t>
    </dgm:pt>
    <dgm:pt modelId="{8DA7BDC4-C965-4012-B403-E89C4D40362E}">
      <dgm:prSet phldrT="[Text]"/>
      <dgm:spPr/>
      <dgm:t>
        <a:bodyPr/>
        <a:lstStyle/>
        <a:p>
          <a:r>
            <a:rPr lang="en-US" dirty="0">
              <a:latin typeface="Aptos Display" panose="020B0004020202020204" pitchFamily="34" charset="0"/>
            </a:rPr>
            <a:t>Most Effective Channel: </a:t>
          </a:r>
          <a:endParaRPr lang="en-IN" dirty="0">
            <a:latin typeface="Aptos Display" panose="020B0004020202020204" pitchFamily="34" charset="0"/>
          </a:endParaRPr>
        </a:p>
      </dgm:t>
    </dgm:pt>
    <dgm:pt modelId="{18937AD2-F469-452C-9924-F7D2A7363045}" type="parTrans" cxnId="{8E599ED5-05C8-42DF-9BE7-875B47F5BFAF}">
      <dgm:prSet/>
      <dgm:spPr/>
      <dgm:t>
        <a:bodyPr/>
        <a:lstStyle/>
        <a:p>
          <a:endParaRPr lang="en-IN"/>
        </a:p>
      </dgm:t>
    </dgm:pt>
    <dgm:pt modelId="{40037D61-9F20-4915-A05A-98D900B0F7A0}" type="sibTrans" cxnId="{8E599ED5-05C8-42DF-9BE7-875B47F5BFAF}">
      <dgm:prSet/>
      <dgm:spPr/>
      <dgm:t>
        <a:bodyPr/>
        <a:lstStyle/>
        <a:p>
          <a:endParaRPr lang="en-IN"/>
        </a:p>
      </dgm:t>
    </dgm:pt>
    <dgm:pt modelId="{D8BA1622-34A4-4C20-BA80-A4F7E3A51329}">
      <dgm:prSet phldrT="[Text]" custT="1"/>
      <dgm:spPr/>
      <dgm:t>
        <a:bodyPr/>
        <a:lstStyle/>
        <a:p>
          <a:pPr>
            <a:buNone/>
          </a:pPr>
          <a:r>
            <a:rPr lang="en-US" sz="2800" dirty="0">
              <a:latin typeface="Aptos Display" panose="020B0004020202020204" pitchFamily="34" charset="0"/>
            </a:rPr>
            <a:t>The Offline Agent channel was the most successful, contributing ₹550.76M in revenue and handling ~15,000 customers.</a:t>
          </a:r>
          <a:endParaRPr lang="en-IN" sz="2800" dirty="0">
            <a:latin typeface="Aptos Display" panose="020B0004020202020204" pitchFamily="34" charset="0"/>
          </a:endParaRPr>
        </a:p>
      </dgm:t>
    </dgm:pt>
    <dgm:pt modelId="{02C0A882-866A-42C0-AF75-88EFA568A345}" type="parTrans" cxnId="{9B0DCD2D-01D8-402C-83F5-97A5E79B9C4F}">
      <dgm:prSet/>
      <dgm:spPr/>
      <dgm:t>
        <a:bodyPr/>
        <a:lstStyle/>
        <a:p>
          <a:endParaRPr lang="en-IN"/>
        </a:p>
      </dgm:t>
    </dgm:pt>
    <dgm:pt modelId="{C4C33AF4-00D7-478A-9858-614215AA0C5F}" type="sibTrans" cxnId="{9B0DCD2D-01D8-402C-83F5-97A5E79B9C4F}">
      <dgm:prSet/>
      <dgm:spPr/>
      <dgm:t>
        <a:bodyPr/>
        <a:lstStyle/>
        <a:p>
          <a:endParaRPr lang="en-IN"/>
        </a:p>
      </dgm:t>
    </dgm:pt>
    <dgm:pt modelId="{D43FBE66-E31F-4FF8-9097-E8AED2D0B22A}">
      <dgm:prSet phldrT="[Text]"/>
      <dgm:spPr/>
      <dgm:t>
        <a:bodyPr/>
        <a:lstStyle/>
        <a:p>
          <a:r>
            <a:rPr lang="en-US" dirty="0">
              <a:latin typeface="Aptos Display" panose="020B0004020202020204" pitchFamily="34" charset="0"/>
            </a:rPr>
            <a:t>March Revenue Performance</a:t>
          </a:r>
          <a:endParaRPr lang="en-IN" dirty="0">
            <a:latin typeface="Aptos Display" panose="020B0004020202020204" pitchFamily="34" charset="0"/>
          </a:endParaRPr>
        </a:p>
      </dgm:t>
    </dgm:pt>
    <dgm:pt modelId="{4D7AC58F-DFAE-4E3F-81F4-F59254B5B82C}" type="parTrans" cxnId="{B6C14F77-BD33-4D20-B7CE-63CB998FD0DA}">
      <dgm:prSet/>
      <dgm:spPr/>
      <dgm:t>
        <a:bodyPr/>
        <a:lstStyle/>
        <a:p>
          <a:endParaRPr lang="en-IN"/>
        </a:p>
      </dgm:t>
    </dgm:pt>
    <dgm:pt modelId="{B7668788-BC77-459E-A92A-CA4BC982D96B}" type="sibTrans" cxnId="{B6C14F77-BD33-4D20-B7CE-63CB998FD0DA}">
      <dgm:prSet/>
      <dgm:spPr/>
      <dgm:t>
        <a:bodyPr/>
        <a:lstStyle/>
        <a:p>
          <a:endParaRPr lang="en-IN"/>
        </a:p>
      </dgm:t>
    </dgm:pt>
    <dgm:pt modelId="{FA4976DD-6A26-44B4-9CA0-8384E1370726}">
      <dgm:prSet phldrT="[Text]" custT="1"/>
      <dgm:spPr/>
      <dgm:t>
        <a:bodyPr/>
        <a:lstStyle/>
        <a:p>
          <a:r>
            <a:rPr lang="en-US" sz="2800" dirty="0">
              <a:latin typeface="Aptos Display" panose="020B0004020202020204" pitchFamily="34" charset="0"/>
            </a:rPr>
            <a:t>Offline Agent: ₹213.4M</a:t>
          </a:r>
          <a:endParaRPr lang="en-IN" sz="2800" dirty="0">
            <a:latin typeface="Aptos Display" panose="020B0004020202020204" pitchFamily="34" charset="0"/>
          </a:endParaRPr>
        </a:p>
      </dgm:t>
    </dgm:pt>
    <dgm:pt modelId="{B32908B4-5E2C-4EDC-948B-7174FA8225B8}" type="parTrans" cxnId="{9C4B7BAC-6F63-48BF-BD5D-F7444E54A0C0}">
      <dgm:prSet/>
      <dgm:spPr/>
      <dgm:t>
        <a:bodyPr/>
        <a:lstStyle/>
        <a:p>
          <a:endParaRPr lang="en-IN"/>
        </a:p>
      </dgm:t>
    </dgm:pt>
    <dgm:pt modelId="{2CB26C9A-0574-4C69-961E-140D16589275}" type="sibTrans" cxnId="{9C4B7BAC-6F63-48BF-BD5D-F7444E54A0C0}">
      <dgm:prSet/>
      <dgm:spPr/>
      <dgm:t>
        <a:bodyPr/>
        <a:lstStyle/>
        <a:p>
          <a:endParaRPr lang="en-IN"/>
        </a:p>
      </dgm:t>
    </dgm:pt>
    <dgm:pt modelId="{61FB5DEF-6EC5-4A7B-9F47-3334A62E797E}">
      <dgm:prSet phldrT="[Text]" custT="1"/>
      <dgm:spPr/>
      <dgm:t>
        <a:bodyPr/>
        <a:lstStyle/>
        <a:p>
          <a:r>
            <a:rPr lang="en-US" sz="2800" dirty="0">
              <a:latin typeface="Aptos Display" panose="020B0004020202020204" pitchFamily="34" charset="0"/>
            </a:rPr>
            <a:t>Offline Direct &amp; Online App modes show limited and stagnant contribution.</a:t>
          </a:r>
          <a:endParaRPr lang="en-IN" sz="2800" dirty="0">
            <a:latin typeface="Aptos Display" panose="020B0004020202020204" pitchFamily="34" charset="0"/>
          </a:endParaRPr>
        </a:p>
      </dgm:t>
    </dgm:pt>
    <dgm:pt modelId="{66AE6FB4-61FE-406B-96CD-0832AAF7052D}" type="parTrans" cxnId="{64281BC8-A972-49CF-926E-62225DA21F5F}">
      <dgm:prSet/>
      <dgm:spPr/>
      <dgm:t>
        <a:bodyPr/>
        <a:lstStyle/>
        <a:p>
          <a:endParaRPr lang="en-IN"/>
        </a:p>
      </dgm:t>
    </dgm:pt>
    <dgm:pt modelId="{44B1292B-E0FC-4812-94B2-F598796D2446}" type="sibTrans" cxnId="{64281BC8-A972-49CF-926E-62225DA21F5F}">
      <dgm:prSet/>
      <dgm:spPr/>
      <dgm:t>
        <a:bodyPr/>
        <a:lstStyle/>
        <a:p>
          <a:endParaRPr lang="en-IN"/>
        </a:p>
      </dgm:t>
    </dgm:pt>
    <dgm:pt modelId="{F6C21CDE-35ED-4BB5-B7DA-129C9E5DDFE3}">
      <dgm:prSet custT="1"/>
      <dgm:spPr/>
      <dgm:t>
        <a:bodyPr/>
        <a:lstStyle/>
        <a:p>
          <a:r>
            <a:rPr lang="en-US" sz="2800" dirty="0">
              <a:latin typeface="Aptos Display" panose="020B0004020202020204" pitchFamily="34" charset="0"/>
            </a:rPr>
            <a:t>Online Website: ₹46M</a:t>
          </a:r>
        </a:p>
      </dgm:t>
    </dgm:pt>
    <dgm:pt modelId="{A49BF4BF-5AF2-4724-A439-82B5EC6548CF}" type="parTrans" cxnId="{AC706C47-6FF7-42FA-A247-4A4EFD90F17A}">
      <dgm:prSet/>
      <dgm:spPr/>
      <dgm:t>
        <a:bodyPr/>
        <a:lstStyle/>
        <a:p>
          <a:endParaRPr lang="en-IN"/>
        </a:p>
      </dgm:t>
    </dgm:pt>
    <dgm:pt modelId="{0DE5CA47-9D15-4699-8BC8-B4FD8EDAB2ED}" type="sibTrans" cxnId="{AC706C47-6FF7-42FA-A247-4A4EFD90F17A}">
      <dgm:prSet/>
      <dgm:spPr/>
      <dgm:t>
        <a:bodyPr/>
        <a:lstStyle/>
        <a:p>
          <a:endParaRPr lang="en-IN"/>
        </a:p>
      </dgm:t>
    </dgm:pt>
    <dgm:pt modelId="{C513FCA3-10E9-4885-B63E-79419D9146E6}">
      <dgm:prSet custT="1"/>
      <dgm:spPr/>
      <dgm:t>
        <a:bodyPr/>
        <a:lstStyle/>
        <a:p>
          <a:r>
            <a:rPr lang="en-US" sz="2800" dirty="0">
              <a:latin typeface="Aptos Display" panose="020B0004020202020204" pitchFamily="34" charset="0"/>
            </a:rPr>
            <a:t>Offline Direct: ₹29M</a:t>
          </a:r>
        </a:p>
      </dgm:t>
    </dgm:pt>
    <dgm:pt modelId="{7FD591CF-E110-45AA-AC12-E12212D85757}" type="parTrans" cxnId="{9296096C-782C-4B67-BA70-3F9A8813CB4F}">
      <dgm:prSet/>
      <dgm:spPr/>
      <dgm:t>
        <a:bodyPr/>
        <a:lstStyle/>
        <a:p>
          <a:endParaRPr lang="en-IN"/>
        </a:p>
      </dgm:t>
    </dgm:pt>
    <dgm:pt modelId="{1194FD7C-1236-41DF-9B38-C617BB9BFB82}" type="sibTrans" cxnId="{9296096C-782C-4B67-BA70-3F9A8813CB4F}">
      <dgm:prSet/>
      <dgm:spPr/>
      <dgm:t>
        <a:bodyPr/>
        <a:lstStyle/>
        <a:p>
          <a:endParaRPr lang="en-IN"/>
        </a:p>
      </dgm:t>
    </dgm:pt>
    <dgm:pt modelId="{4A91FF62-AEF4-4C6E-9164-EE766C029C80}">
      <dgm:prSet custT="1"/>
      <dgm:spPr/>
      <dgm:t>
        <a:bodyPr/>
        <a:lstStyle/>
        <a:p>
          <a:r>
            <a:rPr lang="en-US" sz="2800" dirty="0">
              <a:latin typeface="Aptos Display" panose="020B0004020202020204" pitchFamily="34" charset="0"/>
            </a:rPr>
            <a:t>Online App: ₹2.54M</a:t>
          </a:r>
        </a:p>
      </dgm:t>
    </dgm:pt>
    <dgm:pt modelId="{25AFA7C8-1A9D-4388-8C95-FA5C4A528B32}" type="parTrans" cxnId="{630503B1-9521-4CE3-8550-4E23C4EDF6AD}">
      <dgm:prSet/>
      <dgm:spPr/>
      <dgm:t>
        <a:bodyPr/>
        <a:lstStyle/>
        <a:p>
          <a:endParaRPr lang="en-IN"/>
        </a:p>
      </dgm:t>
    </dgm:pt>
    <dgm:pt modelId="{7F4015E6-CAF9-4918-8706-2F09C0FBCBEF}" type="sibTrans" cxnId="{630503B1-9521-4CE3-8550-4E23C4EDF6AD}">
      <dgm:prSet/>
      <dgm:spPr/>
      <dgm:t>
        <a:bodyPr/>
        <a:lstStyle/>
        <a:p>
          <a:endParaRPr lang="en-IN"/>
        </a:p>
      </dgm:t>
    </dgm:pt>
    <dgm:pt modelId="{C2ED0CF8-21C7-4C54-8B3F-71FEA9560EF6}">
      <dgm:prSet phldrT="[Text]"/>
      <dgm:spPr/>
      <dgm:t>
        <a:bodyPr/>
        <a:lstStyle/>
        <a:p>
          <a:endParaRPr lang="en-IN" dirty="0"/>
        </a:p>
      </dgm:t>
    </dgm:pt>
    <dgm:pt modelId="{D15B2DD3-844C-40BB-8C68-A03A2A46C49E}" type="parTrans" cxnId="{75D1B28A-8962-45B4-8591-BF8A60CE7D1C}">
      <dgm:prSet/>
      <dgm:spPr/>
      <dgm:t>
        <a:bodyPr/>
        <a:lstStyle/>
        <a:p>
          <a:endParaRPr lang="en-IN"/>
        </a:p>
      </dgm:t>
    </dgm:pt>
    <dgm:pt modelId="{6EB3D8DA-BC05-4644-ABB6-AEF79D1D0C5F}" type="sibTrans" cxnId="{75D1B28A-8962-45B4-8591-BF8A60CE7D1C}">
      <dgm:prSet/>
      <dgm:spPr/>
      <dgm:t>
        <a:bodyPr/>
        <a:lstStyle/>
        <a:p>
          <a:endParaRPr lang="en-IN"/>
        </a:p>
      </dgm:t>
    </dgm:pt>
    <dgm:pt modelId="{C03C9082-E96D-4FFD-9BC4-2D25C0BE72E6}">
      <dgm:prSet phldrT="[Text]"/>
      <dgm:spPr/>
      <dgm:t>
        <a:bodyPr/>
        <a:lstStyle/>
        <a:p>
          <a:endParaRPr lang="en-IN" dirty="0"/>
        </a:p>
      </dgm:t>
    </dgm:pt>
    <dgm:pt modelId="{4C6D6D17-5B12-45EE-BAF7-73090DD85E00}" type="parTrans" cxnId="{B2652E2D-33CD-4828-96F0-9F3380C497BB}">
      <dgm:prSet/>
      <dgm:spPr/>
      <dgm:t>
        <a:bodyPr/>
        <a:lstStyle/>
        <a:p>
          <a:endParaRPr lang="en-IN"/>
        </a:p>
      </dgm:t>
    </dgm:pt>
    <dgm:pt modelId="{57C3C897-540F-40EB-8AE4-61C1E4D83670}" type="sibTrans" cxnId="{B2652E2D-33CD-4828-96F0-9F3380C497BB}">
      <dgm:prSet/>
      <dgm:spPr/>
      <dgm:t>
        <a:bodyPr/>
        <a:lstStyle/>
        <a:p>
          <a:endParaRPr lang="en-IN"/>
        </a:p>
      </dgm:t>
    </dgm:pt>
    <dgm:pt modelId="{2902CBD8-5479-4F5F-AC76-961B7A32D2BB}">
      <dgm:prSet phldrT="[Text]"/>
      <dgm:spPr/>
      <dgm:t>
        <a:bodyPr/>
        <a:lstStyle/>
        <a:p>
          <a:endParaRPr lang="en-IN" dirty="0"/>
        </a:p>
      </dgm:t>
    </dgm:pt>
    <dgm:pt modelId="{1FC8E01C-F631-462F-98D7-6D07C18B54C0}" type="parTrans" cxnId="{BA431827-F2F4-407B-AE9C-0DDE8416AD36}">
      <dgm:prSet/>
      <dgm:spPr/>
      <dgm:t>
        <a:bodyPr/>
        <a:lstStyle/>
        <a:p>
          <a:endParaRPr lang="en-IN"/>
        </a:p>
      </dgm:t>
    </dgm:pt>
    <dgm:pt modelId="{B6CE271A-A503-4D4A-83FA-9CB843CED93C}" type="sibTrans" cxnId="{BA431827-F2F4-407B-AE9C-0DDE8416AD36}">
      <dgm:prSet/>
      <dgm:spPr/>
      <dgm:t>
        <a:bodyPr/>
        <a:lstStyle/>
        <a:p>
          <a:endParaRPr lang="en-IN"/>
        </a:p>
      </dgm:t>
    </dgm:pt>
    <dgm:pt modelId="{1091C124-92BC-4627-8F96-89D28A8E69C2}">
      <dgm:prSet phldrT="[Text]"/>
      <dgm:spPr/>
      <dgm:t>
        <a:bodyPr/>
        <a:lstStyle/>
        <a:p>
          <a:endParaRPr lang="en-IN" dirty="0"/>
        </a:p>
      </dgm:t>
    </dgm:pt>
    <dgm:pt modelId="{70282A1B-1DFE-4799-9D76-DC6EE1EBADC0}" type="parTrans" cxnId="{CE1621E9-D978-4F10-A24A-00E2106C26D9}">
      <dgm:prSet/>
      <dgm:spPr/>
      <dgm:t>
        <a:bodyPr/>
        <a:lstStyle/>
        <a:p>
          <a:endParaRPr lang="en-IN"/>
        </a:p>
      </dgm:t>
    </dgm:pt>
    <dgm:pt modelId="{8E806547-70BD-47CE-9AC8-1DD2389BD648}" type="sibTrans" cxnId="{CE1621E9-D978-4F10-A24A-00E2106C26D9}">
      <dgm:prSet/>
      <dgm:spPr/>
      <dgm:t>
        <a:bodyPr/>
        <a:lstStyle/>
        <a:p>
          <a:endParaRPr lang="en-IN"/>
        </a:p>
      </dgm:t>
    </dgm:pt>
    <dgm:pt modelId="{8F05828F-F459-437D-9397-22A52656C65D}" type="pres">
      <dgm:prSet presAssocID="{7517FFD7-1C39-4D59-A80A-767E15C26735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B73326A9-0BE8-4FBC-BD7E-69192FD6386B}" type="pres">
      <dgm:prSet presAssocID="{5DB4ED85-A1C2-4CA5-8F27-3E8944A0FD05}" presName="composite" presStyleCnt="0"/>
      <dgm:spPr/>
    </dgm:pt>
    <dgm:pt modelId="{FFADE9BC-F7B1-4699-9F9F-CFB76735E95C}" type="pres">
      <dgm:prSet presAssocID="{5DB4ED85-A1C2-4CA5-8F27-3E8944A0FD05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C17DDAA8-2C8B-4230-9D47-8DB71FC945F4}" type="pres">
      <dgm:prSet presAssocID="{5DB4ED85-A1C2-4CA5-8F27-3E8944A0FD05}" presName="Parent" presStyleLbl="alignNode1" presStyleIdx="0" presStyleCnt="4">
        <dgm:presLayoutVars>
          <dgm:chMax val="3"/>
          <dgm:chPref val="3"/>
          <dgm:bulletEnabled val="1"/>
        </dgm:presLayoutVars>
      </dgm:prSet>
      <dgm:spPr/>
    </dgm:pt>
    <dgm:pt modelId="{7036256A-ECDF-4EB3-B754-5AAC305B101C}" type="pres">
      <dgm:prSet presAssocID="{5DB4ED85-A1C2-4CA5-8F27-3E8944A0FD05}" presName="Accent" presStyleLbl="parChTrans1D1" presStyleIdx="0" presStyleCnt="4"/>
      <dgm:spPr/>
    </dgm:pt>
    <dgm:pt modelId="{E0964568-F2B4-4159-AD4D-CE248163ED2C}" type="pres">
      <dgm:prSet presAssocID="{5DB4ED85-A1C2-4CA5-8F27-3E8944A0FD05}" presName="Child" presStyleLbl="revTx" presStyleIdx="1" presStyleCnt="8" custScaleY="77803">
        <dgm:presLayoutVars>
          <dgm:chMax val="0"/>
          <dgm:chPref val="0"/>
          <dgm:bulletEnabled val="1"/>
        </dgm:presLayoutVars>
      </dgm:prSet>
      <dgm:spPr/>
    </dgm:pt>
    <dgm:pt modelId="{E5D4C32E-3216-4805-8DFE-9095B053E296}" type="pres">
      <dgm:prSet presAssocID="{46713ABE-FD31-4391-A329-8B60BCD9E41C}" presName="sibTrans" presStyleCnt="0"/>
      <dgm:spPr/>
    </dgm:pt>
    <dgm:pt modelId="{9655115E-B8B5-4FF7-9AE4-DA4139B53A06}" type="pres">
      <dgm:prSet presAssocID="{31A84275-6E33-477B-ADF0-AD105492391D}" presName="composite" presStyleCnt="0"/>
      <dgm:spPr/>
    </dgm:pt>
    <dgm:pt modelId="{7C13C5C8-128B-4FA7-9934-1048288B22B6}" type="pres">
      <dgm:prSet presAssocID="{31A84275-6E33-477B-ADF0-AD105492391D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E1677A4A-BAC6-4AAD-B6DE-850783F4B7F5}" type="pres">
      <dgm:prSet presAssocID="{31A84275-6E33-477B-ADF0-AD105492391D}" presName="Parent" presStyleLbl="alignNode1" presStyleIdx="1" presStyleCnt="4">
        <dgm:presLayoutVars>
          <dgm:chMax val="3"/>
          <dgm:chPref val="3"/>
          <dgm:bulletEnabled val="1"/>
        </dgm:presLayoutVars>
      </dgm:prSet>
      <dgm:spPr/>
    </dgm:pt>
    <dgm:pt modelId="{4A190F85-E0FC-4405-A5FE-65D47A09C3D1}" type="pres">
      <dgm:prSet presAssocID="{31A84275-6E33-477B-ADF0-AD105492391D}" presName="Accent" presStyleLbl="parChTrans1D1" presStyleIdx="1" presStyleCnt="4"/>
      <dgm:spPr/>
    </dgm:pt>
    <dgm:pt modelId="{88D6B926-E634-49B7-AABB-4A9C176724F1}" type="pres">
      <dgm:prSet presAssocID="{31A84275-6E33-477B-ADF0-AD105492391D}" presName="Child" presStyleLbl="revTx" presStyleIdx="3" presStyleCnt="8" custScaleY="50242">
        <dgm:presLayoutVars>
          <dgm:chMax val="0"/>
          <dgm:chPref val="0"/>
          <dgm:bulletEnabled val="1"/>
        </dgm:presLayoutVars>
      </dgm:prSet>
      <dgm:spPr/>
    </dgm:pt>
    <dgm:pt modelId="{C5FD89D9-66D8-4F20-94C9-89996C588676}" type="pres">
      <dgm:prSet presAssocID="{FBCD9212-5EB3-4C84-A650-6FB3B034F9F4}" presName="sibTrans" presStyleCnt="0"/>
      <dgm:spPr/>
    </dgm:pt>
    <dgm:pt modelId="{75B0F8A3-E46C-4A02-8981-9371F07A78F8}" type="pres">
      <dgm:prSet presAssocID="{8DA7BDC4-C965-4012-B403-E89C4D40362E}" presName="composite" presStyleCnt="0"/>
      <dgm:spPr/>
    </dgm:pt>
    <dgm:pt modelId="{CB9A96C2-E2F8-4531-A052-86BC32109BE7}" type="pres">
      <dgm:prSet presAssocID="{8DA7BDC4-C965-4012-B403-E89C4D40362E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7F32C218-C08B-41ED-8F01-CF732A2C6AB5}" type="pres">
      <dgm:prSet presAssocID="{8DA7BDC4-C965-4012-B403-E89C4D40362E}" presName="Parent" presStyleLbl="alignNode1" presStyleIdx="2" presStyleCnt="4">
        <dgm:presLayoutVars>
          <dgm:chMax val="3"/>
          <dgm:chPref val="3"/>
          <dgm:bulletEnabled val="1"/>
        </dgm:presLayoutVars>
      </dgm:prSet>
      <dgm:spPr/>
    </dgm:pt>
    <dgm:pt modelId="{964AEFC4-ECEA-4680-9BB2-37640797DAB6}" type="pres">
      <dgm:prSet presAssocID="{8DA7BDC4-C965-4012-B403-E89C4D40362E}" presName="Accent" presStyleLbl="parChTrans1D1" presStyleIdx="2" presStyleCnt="4"/>
      <dgm:spPr/>
    </dgm:pt>
    <dgm:pt modelId="{356B20F9-C339-4DD7-A144-68EDC7172BB7}" type="pres">
      <dgm:prSet presAssocID="{8DA7BDC4-C965-4012-B403-E89C4D40362E}" presName="Child" presStyleLbl="revTx" presStyleIdx="5" presStyleCnt="8" custScaleY="50466">
        <dgm:presLayoutVars>
          <dgm:chMax val="0"/>
          <dgm:chPref val="0"/>
          <dgm:bulletEnabled val="1"/>
        </dgm:presLayoutVars>
      </dgm:prSet>
      <dgm:spPr/>
    </dgm:pt>
    <dgm:pt modelId="{5B35DF0B-F170-4D7C-A2A4-6711DD9D9E7E}" type="pres">
      <dgm:prSet presAssocID="{40037D61-9F20-4915-A05A-98D900B0F7A0}" presName="sibTrans" presStyleCnt="0"/>
      <dgm:spPr/>
    </dgm:pt>
    <dgm:pt modelId="{42EA957F-742F-49FE-929C-5F80636FDA53}" type="pres">
      <dgm:prSet presAssocID="{D43FBE66-E31F-4FF8-9097-E8AED2D0B22A}" presName="composite" presStyleCnt="0"/>
      <dgm:spPr/>
    </dgm:pt>
    <dgm:pt modelId="{610F2B4E-8E16-47B6-89B6-C129795DEC0B}" type="pres">
      <dgm:prSet presAssocID="{D43FBE66-E31F-4FF8-9097-E8AED2D0B22A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EA148E33-0B8F-4D1C-BE54-F82A1E3C3048}" type="pres">
      <dgm:prSet presAssocID="{D43FBE66-E31F-4FF8-9097-E8AED2D0B22A}" presName="Parent" presStyleLbl="alignNode1" presStyleIdx="3" presStyleCnt="4">
        <dgm:presLayoutVars>
          <dgm:chMax val="3"/>
          <dgm:chPref val="3"/>
          <dgm:bulletEnabled val="1"/>
        </dgm:presLayoutVars>
      </dgm:prSet>
      <dgm:spPr/>
    </dgm:pt>
    <dgm:pt modelId="{619CB885-0AC3-4528-A6DB-5EBEA9D117A0}" type="pres">
      <dgm:prSet presAssocID="{D43FBE66-E31F-4FF8-9097-E8AED2D0B22A}" presName="Accent" presStyleLbl="parChTrans1D1" presStyleIdx="3" presStyleCnt="4"/>
      <dgm:spPr/>
    </dgm:pt>
    <dgm:pt modelId="{4F9066CD-F9BE-4519-9B2F-8F39D7DA09E5}" type="pres">
      <dgm:prSet presAssocID="{D43FBE66-E31F-4FF8-9097-E8AED2D0B22A}" presName="Child" presStyleLbl="revTx" presStyleIdx="7" presStyleCnt="8" custScaleY="71609">
        <dgm:presLayoutVars>
          <dgm:chMax val="0"/>
          <dgm:chPref val="0"/>
          <dgm:bulletEnabled val="1"/>
        </dgm:presLayoutVars>
      </dgm:prSet>
      <dgm:spPr/>
    </dgm:pt>
  </dgm:ptLst>
  <dgm:cxnLst>
    <dgm:cxn modelId="{8130AF02-9E25-48AB-A80A-1C6551037E02}" type="presOf" srcId="{FA4976DD-6A26-44B4-9CA0-8384E1370726}" destId="{4F9066CD-F9BE-4519-9B2F-8F39D7DA09E5}" srcOrd="0" destOrd="0" presId="urn:microsoft.com/office/officeart/2011/layout/TabList"/>
    <dgm:cxn modelId="{6F31B606-AC6F-42D1-AE53-D84F28827304}" type="presOf" srcId="{D8BA1622-34A4-4C20-BA80-A4F7E3A51329}" destId="{356B20F9-C339-4DD7-A144-68EDC7172BB7}" srcOrd="0" destOrd="0" presId="urn:microsoft.com/office/officeart/2011/layout/TabList"/>
    <dgm:cxn modelId="{0C52F818-8862-446C-96C1-9236898D30FC}" type="presOf" srcId="{31A84275-6E33-477B-ADF0-AD105492391D}" destId="{E1677A4A-BAC6-4AAD-B6DE-850783F4B7F5}" srcOrd="0" destOrd="0" presId="urn:microsoft.com/office/officeart/2011/layout/TabList"/>
    <dgm:cxn modelId="{BA431827-F2F4-407B-AE9C-0DDE8416AD36}" srcId="{8DA7BDC4-C965-4012-B403-E89C4D40362E}" destId="{2902CBD8-5479-4F5F-AC76-961B7A32D2BB}" srcOrd="0" destOrd="0" parTransId="{1FC8E01C-F631-462F-98D7-6D07C18B54C0}" sibTransId="{B6CE271A-A503-4D4A-83FA-9CB843CED93C}"/>
    <dgm:cxn modelId="{B2652E2D-33CD-4828-96F0-9F3380C497BB}" srcId="{31A84275-6E33-477B-ADF0-AD105492391D}" destId="{C03C9082-E96D-4FFD-9BC4-2D25C0BE72E6}" srcOrd="0" destOrd="0" parTransId="{4C6D6D17-5B12-45EE-BAF7-73090DD85E00}" sibTransId="{57C3C897-540F-40EB-8AE4-61C1E4D83670}"/>
    <dgm:cxn modelId="{9B0DCD2D-01D8-402C-83F5-97A5E79B9C4F}" srcId="{8DA7BDC4-C965-4012-B403-E89C4D40362E}" destId="{D8BA1622-34A4-4C20-BA80-A4F7E3A51329}" srcOrd="1" destOrd="0" parTransId="{02C0A882-866A-42C0-AF75-88EFA568A345}" sibTransId="{C4C33AF4-00D7-478A-9858-614215AA0C5F}"/>
    <dgm:cxn modelId="{8A505E2E-7FDA-4D97-BE76-64A3F2E15A7B}" type="presOf" srcId="{C513FCA3-10E9-4885-B63E-79419D9146E6}" destId="{4F9066CD-F9BE-4519-9B2F-8F39D7DA09E5}" srcOrd="0" destOrd="2" presId="urn:microsoft.com/office/officeart/2011/layout/TabList"/>
    <dgm:cxn modelId="{45EEC431-70D4-41F7-9DF3-766CA32F2679}" type="presOf" srcId="{04082400-D79A-474D-9961-03935B029D6D}" destId="{E0964568-F2B4-4159-AD4D-CE248163ED2C}" srcOrd="0" destOrd="0" presId="urn:microsoft.com/office/officeart/2011/layout/TabList"/>
    <dgm:cxn modelId="{0C0B4E3B-AD3A-40DD-B3DE-B91090CFD55A}" type="presOf" srcId="{5DB4ED85-A1C2-4CA5-8F27-3E8944A0FD05}" destId="{C17DDAA8-2C8B-4230-9D47-8DB71FC945F4}" srcOrd="0" destOrd="0" presId="urn:microsoft.com/office/officeart/2011/layout/TabList"/>
    <dgm:cxn modelId="{266A883C-F082-4D66-9FAF-E9A00786841D}" type="presOf" srcId="{8DA7BDC4-C965-4012-B403-E89C4D40362E}" destId="{7F32C218-C08B-41ED-8F01-CF732A2C6AB5}" srcOrd="0" destOrd="0" presId="urn:microsoft.com/office/officeart/2011/layout/TabList"/>
    <dgm:cxn modelId="{AC706C47-6FF7-42FA-A247-4A4EFD90F17A}" srcId="{D43FBE66-E31F-4FF8-9097-E8AED2D0B22A}" destId="{F6C21CDE-35ED-4BB5-B7DA-129C9E5DDFE3}" srcOrd="2" destOrd="0" parTransId="{A49BF4BF-5AF2-4724-A439-82B5EC6548CF}" sibTransId="{0DE5CA47-9D15-4699-8BC8-B4FD8EDAB2ED}"/>
    <dgm:cxn modelId="{9296096C-782C-4B67-BA70-3F9A8813CB4F}" srcId="{D43FBE66-E31F-4FF8-9097-E8AED2D0B22A}" destId="{C513FCA3-10E9-4885-B63E-79419D9146E6}" srcOrd="3" destOrd="0" parTransId="{7FD591CF-E110-45AA-AC12-E12212D85757}" sibTransId="{1194FD7C-1236-41DF-9B38-C617BB9BFB82}"/>
    <dgm:cxn modelId="{BF1E5953-0FA6-424B-BF47-B291D10B690F}" type="presOf" srcId="{1091C124-92BC-4627-8F96-89D28A8E69C2}" destId="{610F2B4E-8E16-47B6-89B6-C129795DEC0B}" srcOrd="0" destOrd="0" presId="urn:microsoft.com/office/officeart/2011/layout/TabList"/>
    <dgm:cxn modelId="{B6C14F77-BD33-4D20-B7CE-63CB998FD0DA}" srcId="{7517FFD7-1C39-4D59-A80A-767E15C26735}" destId="{D43FBE66-E31F-4FF8-9097-E8AED2D0B22A}" srcOrd="3" destOrd="0" parTransId="{4D7AC58F-DFAE-4E3F-81F4-F59254B5B82C}" sibTransId="{B7668788-BC77-459E-A92A-CA4BC982D96B}"/>
    <dgm:cxn modelId="{FB5DCA7B-CAEA-41BB-AEB1-E674573E8B41}" type="presOf" srcId="{61FB5DEF-6EC5-4A7B-9F47-3334A62E797E}" destId="{E0964568-F2B4-4159-AD4D-CE248163ED2C}" srcOrd="0" destOrd="2" presId="urn:microsoft.com/office/officeart/2011/layout/TabList"/>
    <dgm:cxn modelId="{1E3BC382-E942-4F3D-A1AA-E3C8B5CA9830}" type="presOf" srcId="{F6C21CDE-35ED-4BB5-B7DA-129C9E5DDFE3}" destId="{4F9066CD-F9BE-4519-9B2F-8F39D7DA09E5}" srcOrd="0" destOrd="1" presId="urn:microsoft.com/office/officeart/2011/layout/TabList"/>
    <dgm:cxn modelId="{EA3DF987-C895-4242-AE33-8E79530001D0}" srcId="{7517FFD7-1C39-4D59-A80A-767E15C26735}" destId="{5DB4ED85-A1C2-4CA5-8F27-3E8944A0FD05}" srcOrd="0" destOrd="0" parTransId="{29EA475D-0B12-4C48-8347-E3214C60CD20}" sibTransId="{46713ABE-FD31-4391-A329-8B60BCD9E41C}"/>
    <dgm:cxn modelId="{75D1B28A-8962-45B4-8591-BF8A60CE7D1C}" srcId="{5DB4ED85-A1C2-4CA5-8F27-3E8944A0FD05}" destId="{C2ED0CF8-21C7-4C54-8B3F-71FEA9560EF6}" srcOrd="0" destOrd="0" parTransId="{D15B2DD3-844C-40BB-8C68-A03A2A46C49E}" sibTransId="{6EB3D8DA-BC05-4644-ABB6-AEF79D1D0C5F}"/>
    <dgm:cxn modelId="{4AAB598E-975C-438C-9453-4DB0825C901C}" type="presOf" srcId="{2902CBD8-5479-4F5F-AC76-961B7A32D2BB}" destId="{CB9A96C2-E2F8-4531-A052-86BC32109BE7}" srcOrd="0" destOrd="0" presId="urn:microsoft.com/office/officeart/2011/layout/TabList"/>
    <dgm:cxn modelId="{347B7499-6B0F-4CB9-8C51-9A0A73C79598}" srcId="{5DB4ED85-A1C2-4CA5-8F27-3E8944A0FD05}" destId="{1215CAB4-CFD9-4550-8178-94C588ADC321}" srcOrd="2" destOrd="0" parTransId="{F7B9868A-93A3-4B4E-AFDA-36BF352944FD}" sibTransId="{937168D8-1F71-4598-8A37-96B039BEA919}"/>
    <dgm:cxn modelId="{F8F43A9D-804E-464B-8E18-FFB104346393}" type="presOf" srcId="{7517FFD7-1C39-4D59-A80A-767E15C26735}" destId="{8F05828F-F459-437D-9397-22A52656C65D}" srcOrd="0" destOrd="0" presId="urn:microsoft.com/office/officeart/2011/layout/TabList"/>
    <dgm:cxn modelId="{35DEEFA4-1ECE-4436-8D70-705E2A61E8E2}" srcId="{31A84275-6E33-477B-ADF0-AD105492391D}" destId="{016CF30C-B154-4165-A223-F35FDDDC804F}" srcOrd="1" destOrd="0" parTransId="{4FDC7F4E-18E7-4C23-836B-98BDB5F5B149}" sibTransId="{D4746299-9C70-4CF8-AFCD-2F789B1C03BA}"/>
    <dgm:cxn modelId="{9C4B7BAC-6F63-48BF-BD5D-F7444E54A0C0}" srcId="{D43FBE66-E31F-4FF8-9097-E8AED2D0B22A}" destId="{FA4976DD-6A26-44B4-9CA0-8384E1370726}" srcOrd="1" destOrd="0" parTransId="{B32908B4-5E2C-4EDC-948B-7174FA8225B8}" sibTransId="{2CB26C9A-0574-4C69-961E-140D16589275}"/>
    <dgm:cxn modelId="{630503B1-9521-4CE3-8550-4E23C4EDF6AD}" srcId="{D43FBE66-E31F-4FF8-9097-E8AED2D0B22A}" destId="{4A91FF62-AEF4-4C6E-9164-EE766C029C80}" srcOrd="4" destOrd="0" parTransId="{25AFA7C8-1A9D-4388-8C95-FA5C4A528B32}" sibTransId="{7F4015E6-CAF9-4918-8706-2F09C0FBCBEF}"/>
    <dgm:cxn modelId="{582295B2-24DE-420E-BBFE-DDFC1D0829F3}" srcId="{5DB4ED85-A1C2-4CA5-8F27-3E8944A0FD05}" destId="{04082400-D79A-474D-9961-03935B029D6D}" srcOrd="1" destOrd="0" parTransId="{5CAF6015-CD11-4E22-964C-E929B0077896}" sibTransId="{6B42ABF1-692C-4D02-B076-C633CDBB08BD}"/>
    <dgm:cxn modelId="{51ACD1BD-993B-44E3-8220-6C4FCD3C5432}" type="presOf" srcId="{C03C9082-E96D-4FFD-9BC4-2D25C0BE72E6}" destId="{7C13C5C8-128B-4FA7-9934-1048288B22B6}" srcOrd="0" destOrd="0" presId="urn:microsoft.com/office/officeart/2011/layout/TabList"/>
    <dgm:cxn modelId="{71F662C7-C6DF-42DC-BDB4-FCEA932B7F10}" type="presOf" srcId="{D43FBE66-E31F-4FF8-9097-E8AED2D0B22A}" destId="{EA148E33-0B8F-4D1C-BE54-F82A1E3C3048}" srcOrd="0" destOrd="0" presId="urn:microsoft.com/office/officeart/2011/layout/TabList"/>
    <dgm:cxn modelId="{64281BC8-A972-49CF-926E-62225DA21F5F}" srcId="{5DB4ED85-A1C2-4CA5-8F27-3E8944A0FD05}" destId="{61FB5DEF-6EC5-4A7B-9F47-3334A62E797E}" srcOrd="3" destOrd="0" parTransId="{66AE6FB4-61FE-406B-96CD-0832AAF7052D}" sibTransId="{44B1292B-E0FC-4812-94B2-F598796D2446}"/>
    <dgm:cxn modelId="{8E599ED5-05C8-42DF-9BE7-875B47F5BFAF}" srcId="{7517FFD7-1C39-4D59-A80A-767E15C26735}" destId="{8DA7BDC4-C965-4012-B403-E89C4D40362E}" srcOrd="2" destOrd="0" parTransId="{18937AD2-F469-452C-9924-F7D2A7363045}" sibTransId="{40037D61-9F20-4915-A05A-98D900B0F7A0}"/>
    <dgm:cxn modelId="{0C05D6DC-E59C-49C4-96E9-E94E79DDFDC7}" type="presOf" srcId="{4A91FF62-AEF4-4C6E-9164-EE766C029C80}" destId="{4F9066CD-F9BE-4519-9B2F-8F39D7DA09E5}" srcOrd="0" destOrd="3" presId="urn:microsoft.com/office/officeart/2011/layout/TabList"/>
    <dgm:cxn modelId="{FD7C98E6-C9AA-4196-86B2-94BA9D545B07}" type="presOf" srcId="{016CF30C-B154-4165-A223-F35FDDDC804F}" destId="{88D6B926-E634-49B7-AABB-4A9C176724F1}" srcOrd="0" destOrd="0" presId="urn:microsoft.com/office/officeart/2011/layout/TabList"/>
    <dgm:cxn modelId="{BA671CE9-46C2-4C40-BB8D-03A5C80E1DAC}" srcId="{7517FFD7-1C39-4D59-A80A-767E15C26735}" destId="{31A84275-6E33-477B-ADF0-AD105492391D}" srcOrd="1" destOrd="0" parTransId="{F096D495-CDF7-46BC-8EB3-27984377DFB2}" sibTransId="{FBCD9212-5EB3-4C84-A650-6FB3B034F9F4}"/>
    <dgm:cxn modelId="{CE1621E9-D978-4F10-A24A-00E2106C26D9}" srcId="{D43FBE66-E31F-4FF8-9097-E8AED2D0B22A}" destId="{1091C124-92BC-4627-8F96-89D28A8E69C2}" srcOrd="0" destOrd="0" parTransId="{70282A1B-1DFE-4799-9D76-DC6EE1EBADC0}" sibTransId="{8E806547-70BD-47CE-9AC8-1DD2389BD648}"/>
    <dgm:cxn modelId="{8241A3EA-49E9-47BE-AB1B-F70E55780174}" type="presOf" srcId="{C2ED0CF8-21C7-4C54-8B3F-71FEA9560EF6}" destId="{FFADE9BC-F7B1-4699-9F9F-CFB76735E95C}" srcOrd="0" destOrd="0" presId="urn:microsoft.com/office/officeart/2011/layout/TabList"/>
    <dgm:cxn modelId="{920CBAFE-A01D-4EB9-85A8-7D8339F07237}" type="presOf" srcId="{1215CAB4-CFD9-4550-8178-94C588ADC321}" destId="{E0964568-F2B4-4159-AD4D-CE248163ED2C}" srcOrd="0" destOrd="1" presId="urn:microsoft.com/office/officeart/2011/layout/TabList"/>
    <dgm:cxn modelId="{42B8A198-DD8B-43CD-8C53-5ED6A5EC8FA9}" type="presParOf" srcId="{8F05828F-F459-437D-9397-22A52656C65D}" destId="{B73326A9-0BE8-4FBC-BD7E-69192FD6386B}" srcOrd="0" destOrd="0" presId="urn:microsoft.com/office/officeart/2011/layout/TabList"/>
    <dgm:cxn modelId="{38C8ACA5-CFE5-48F9-8830-92F106FE2BEB}" type="presParOf" srcId="{B73326A9-0BE8-4FBC-BD7E-69192FD6386B}" destId="{FFADE9BC-F7B1-4699-9F9F-CFB76735E95C}" srcOrd="0" destOrd="0" presId="urn:microsoft.com/office/officeart/2011/layout/TabList"/>
    <dgm:cxn modelId="{90C2A00D-5093-49D6-A88A-50EBD9750DAC}" type="presParOf" srcId="{B73326A9-0BE8-4FBC-BD7E-69192FD6386B}" destId="{C17DDAA8-2C8B-4230-9D47-8DB71FC945F4}" srcOrd="1" destOrd="0" presId="urn:microsoft.com/office/officeart/2011/layout/TabList"/>
    <dgm:cxn modelId="{5A7CA48A-9861-4CBD-AF66-4E3D29888E8C}" type="presParOf" srcId="{B73326A9-0BE8-4FBC-BD7E-69192FD6386B}" destId="{7036256A-ECDF-4EB3-B754-5AAC305B101C}" srcOrd="2" destOrd="0" presId="urn:microsoft.com/office/officeart/2011/layout/TabList"/>
    <dgm:cxn modelId="{A4BF1BD8-22B8-4815-9D81-AF99BAEDB73F}" type="presParOf" srcId="{8F05828F-F459-437D-9397-22A52656C65D}" destId="{E0964568-F2B4-4159-AD4D-CE248163ED2C}" srcOrd="1" destOrd="0" presId="urn:microsoft.com/office/officeart/2011/layout/TabList"/>
    <dgm:cxn modelId="{60B70115-BF09-4496-8B76-7F9756AE01D6}" type="presParOf" srcId="{8F05828F-F459-437D-9397-22A52656C65D}" destId="{E5D4C32E-3216-4805-8DFE-9095B053E296}" srcOrd="2" destOrd="0" presId="urn:microsoft.com/office/officeart/2011/layout/TabList"/>
    <dgm:cxn modelId="{E1F10655-5B41-4F32-876D-ED99A1CCBA24}" type="presParOf" srcId="{8F05828F-F459-437D-9397-22A52656C65D}" destId="{9655115E-B8B5-4FF7-9AE4-DA4139B53A06}" srcOrd="3" destOrd="0" presId="urn:microsoft.com/office/officeart/2011/layout/TabList"/>
    <dgm:cxn modelId="{5E5C60F5-C6B9-44B4-AF93-60C952ECC01B}" type="presParOf" srcId="{9655115E-B8B5-4FF7-9AE4-DA4139B53A06}" destId="{7C13C5C8-128B-4FA7-9934-1048288B22B6}" srcOrd="0" destOrd="0" presId="urn:microsoft.com/office/officeart/2011/layout/TabList"/>
    <dgm:cxn modelId="{AFE009F2-13FF-44FE-A675-6C687F322E9E}" type="presParOf" srcId="{9655115E-B8B5-4FF7-9AE4-DA4139B53A06}" destId="{E1677A4A-BAC6-4AAD-B6DE-850783F4B7F5}" srcOrd="1" destOrd="0" presId="urn:microsoft.com/office/officeart/2011/layout/TabList"/>
    <dgm:cxn modelId="{912BF474-1C3A-43F5-B7A9-98CB016A1BB0}" type="presParOf" srcId="{9655115E-B8B5-4FF7-9AE4-DA4139B53A06}" destId="{4A190F85-E0FC-4405-A5FE-65D47A09C3D1}" srcOrd="2" destOrd="0" presId="urn:microsoft.com/office/officeart/2011/layout/TabList"/>
    <dgm:cxn modelId="{E38A543A-3AC5-413E-BF5C-92CDF49B414C}" type="presParOf" srcId="{8F05828F-F459-437D-9397-22A52656C65D}" destId="{88D6B926-E634-49B7-AABB-4A9C176724F1}" srcOrd="4" destOrd="0" presId="urn:microsoft.com/office/officeart/2011/layout/TabList"/>
    <dgm:cxn modelId="{6F28697C-B57F-41D7-BBD8-ACF245205523}" type="presParOf" srcId="{8F05828F-F459-437D-9397-22A52656C65D}" destId="{C5FD89D9-66D8-4F20-94C9-89996C588676}" srcOrd="5" destOrd="0" presId="urn:microsoft.com/office/officeart/2011/layout/TabList"/>
    <dgm:cxn modelId="{24D2479C-1C1C-4C33-99BA-9F0932A3C8E8}" type="presParOf" srcId="{8F05828F-F459-437D-9397-22A52656C65D}" destId="{75B0F8A3-E46C-4A02-8981-9371F07A78F8}" srcOrd="6" destOrd="0" presId="urn:microsoft.com/office/officeart/2011/layout/TabList"/>
    <dgm:cxn modelId="{61A5B79A-CD43-44A9-8C1D-ECD04F308B50}" type="presParOf" srcId="{75B0F8A3-E46C-4A02-8981-9371F07A78F8}" destId="{CB9A96C2-E2F8-4531-A052-86BC32109BE7}" srcOrd="0" destOrd="0" presId="urn:microsoft.com/office/officeart/2011/layout/TabList"/>
    <dgm:cxn modelId="{0F7A105D-9B30-4F8B-9A5A-8CBA292100BA}" type="presParOf" srcId="{75B0F8A3-E46C-4A02-8981-9371F07A78F8}" destId="{7F32C218-C08B-41ED-8F01-CF732A2C6AB5}" srcOrd="1" destOrd="0" presId="urn:microsoft.com/office/officeart/2011/layout/TabList"/>
    <dgm:cxn modelId="{CBEF43E3-068D-45EA-BBB0-2C22CFF53769}" type="presParOf" srcId="{75B0F8A3-E46C-4A02-8981-9371F07A78F8}" destId="{964AEFC4-ECEA-4680-9BB2-37640797DAB6}" srcOrd="2" destOrd="0" presId="urn:microsoft.com/office/officeart/2011/layout/TabList"/>
    <dgm:cxn modelId="{7B7677B3-26ED-43F6-9CD1-6BC588F8DA28}" type="presParOf" srcId="{8F05828F-F459-437D-9397-22A52656C65D}" destId="{356B20F9-C339-4DD7-A144-68EDC7172BB7}" srcOrd="7" destOrd="0" presId="urn:microsoft.com/office/officeart/2011/layout/TabList"/>
    <dgm:cxn modelId="{120334E8-BA60-40BD-8AA8-807DD069B27D}" type="presParOf" srcId="{8F05828F-F459-437D-9397-22A52656C65D}" destId="{5B35DF0B-F170-4D7C-A2A4-6711DD9D9E7E}" srcOrd="8" destOrd="0" presId="urn:microsoft.com/office/officeart/2011/layout/TabList"/>
    <dgm:cxn modelId="{C845FD25-714C-4F5F-A419-2D67724ADCC9}" type="presParOf" srcId="{8F05828F-F459-437D-9397-22A52656C65D}" destId="{42EA957F-742F-49FE-929C-5F80636FDA53}" srcOrd="9" destOrd="0" presId="urn:microsoft.com/office/officeart/2011/layout/TabList"/>
    <dgm:cxn modelId="{BB42D157-1718-4AF7-A167-851FAF7BBFDE}" type="presParOf" srcId="{42EA957F-742F-49FE-929C-5F80636FDA53}" destId="{610F2B4E-8E16-47B6-89B6-C129795DEC0B}" srcOrd="0" destOrd="0" presId="urn:microsoft.com/office/officeart/2011/layout/TabList"/>
    <dgm:cxn modelId="{3C85C197-59DA-441E-90DF-A763EFEDDBEC}" type="presParOf" srcId="{42EA957F-742F-49FE-929C-5F80636FDA53}" destId="{EA148E33-0B8F-4D1C-BE54-F82A1E3C3048}" srcOrd="1" destOrd="0" presId="urn:microsoft.com/office/officeart/2011/layout/TabList"/>
    <dgm:cxn modelId="{89C56F48-1F00-4B26-9410-7974D883A372}" type="presParOf" srcId="{42EA957F-742F-49FE-929C-5F80636FDA53}" destId="{619CB885-0AC3-4528-A6DB-5EBEA9D117A0}" srcOrd="2" destOrd="0" presId="urn:microsoft.com/office/officeart/2011/layout/TabList"/>
    <dgm:cxn modelId="{E665B4EC-805A-4A68-A964-ECE4D4B2064D}" type="presParOf" srcId="{8F05828F-F459-437D-9397-22A52656C65D}" destId="{4F9066CD-F9BE-4519-9B2F-8F39D7DA09E5}" srcOrd="10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EB4939-06D5-4E81-B817-5339342F5E37}" type="doc">
      <dgm:prSet loTypeId="urn:microsoft.com/office/officeart/2011/layout/Tab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639B80AB-CF17-4519-9861-01F792B22B62}">
      <dgm:prSet phldrT="[Text]" custT="1"/>
      <dgm:spPr/>
      <dgm:t>
        <a:bodyPr/>
        <a:lstStyle/>
        <a:p>
          <a:pPr algn="l"/>
          <a:r>
            <a:rPr lang="en-US" sz="2800" b="1" dirty="0">
              <a:latin typeface="Aptos Display" panose="020B0004020202020204" pitchFamily="34" charset="0"/>
            </a:rPr>
            <a:t>Largest Customer Segment – Age 31–40</a:t>
          </a:r>
          <a:endParaRPr lang="en-IN" sz="2800" dirty="0">
            <a:latin typeface="Aptos Display" panose="020B0004020202020204" pitchFamily="34" charset="0"/>
          </a:endParaRPr>
        </a:p>
      </dgm:t>
    </dgm:pt>
    <dgm:pt modelId="{DD1E95B1-3026-45AC-88B1-00B3A2D649F3}" type="parTrans" cxnId="{E5E5B93B-E9FB-48DD-A3AB-F29023F071DF}">
      <dgm:prSet/>
      <dgm:spPr/>
      <dgm:t>
        <a:bodyPr/>
        <a:lstStyle/>
        <a:p>
          <a:endParaRPr lang="en-IN"/>
        </a:p>
      </dgm:t>
    </dgm:pt>
    <dgm:pt modelId="{395C5681-DB0D-4A78-A2BE-35BEEE9FA5D5}" type="sibTrans" cxnId="{E5E5B93B-E9FB-48DD-A3AB-F29023F071DF}">
      <dgm:prSet/>
      <dgm:spPr/>
      <dgm:t>
        <a:bodyPr/>
        <a:lstStyle/>
        <a:p>
          <a:endParaRPr lang="en-IN"/>
        </a:p>
      </dgm:t>
    </dgm:pt>
    <dgm:pt modelId="{CB4ADDA0-6016-4DCB-B15B-5CB81AF10114}">
      <dgm:prSet phldrT="[Text]" phldr="1" custT="1"/>
      <dgm:spPr/>
      <dgm:t>
        <a:bodyPr/>
        <a:lstStyle/>
        <a:p>
          <a:endParaRPr lang="en-IN" sz="2800" dirty="0">
            <a:latin typeface="Aptos Display" panose="020B0004020202020204" pitchFamily="34" charset="0"/>
          </a:endParaRPr>
        </a:p>
      </dgm:t>
    </dgm:pt>
    <dgm:pt modelId="{AF86E5BD-4120-4657-ADF8-6487C5011E1B}" type="parTrans" cxnId="{92ECF6B0-16C9-4259-A05F-86C8B017344C}">
      <dgm:prSet/>
      <dgm:spPr/>
      <dgm:t>
        <a:bodyPr/>
        <a:lstStyle/>
        <a:p>
          <a:endParaRPr lang="en-IN"/>
        </a:p>
      </dgm:t>
    </dgm:pt>
    <dgm:pt modelId="{D45E7BBB-A6F1-43D1-ACB3-123C1C67EE15}" type="sibTrans" cxnId="{92ECF6B0-16C9-4259-A05F-86C8B017344C}">
      <dgm:prSet/>
      <dgm:spPr/>
      <dgm:t>
        <a:bodyPr/>
        <a:lstStyle/>
        <a:p>
          <a:endParaRPr lang="en-IN"/>
        </a:p>
      </dgm:t>
    </dgm:pt>
    <dgm:pt modelId="{745F3B2F-5240-4914-A8A9-7A0AE192FAC9}">
      <dgm:prSet phldrT="[Text]" custT="1"/>
      <dgm:spPr/>
      <dgm:t>
        <a:bodyPr/>
        <a:lstStyle/>
        <a:p>
          <a:pPr>
            <a:buNone/>
          </a:pPr>
          <a:r>
            <a:rPr lang="en-US" sz="2800" dirty="0">
              <a:latin typeface="Aptos Display" panose="020B0004020202020204" pitchFamily="34" charset="0"/>
            </a:rPr>
            <a:t>Over 10,500 customers, primarily purchasing through offline agents (6,100 policies), contributed to the highest expected settlements totaling ₹480M.</a:t>
          </a:r>
          <a:endParaRPr lang="en-IN" sz="2800" dirty="0">
            <a:latin typeface="Aptos Display" panose="020B0004020202020204" pitchFamily="34" charset="0"/>
          </a:endParaRPr>
        </a:p>
      </dgm:t>
    </dgm:pt>
    <dgm:pt modelId="{5C928074-279F-403C-A12F-72251A47AF40}" type="parTrans" cxnId="{877A40CD-8D20-4E6C-82F1-BF2B9F0C5AE4}">
      <dgm:prSet/>
      <dgm:spPr/>
      <dgm:t>
        <a:bodyPr/>
        <a:lstStyle/>
        <a:p>
          <a:endParaRPr lang="en-IN"/>
        </a:p>
      </dgm:t>
    </dgm:pt>
    <dgm:pt modelId="{1FFCA0C8-31AB-4C4A-B334-AE098468C5C3}" type="sibTrans" cxnId="{877A40CD-8D20-4E6C-82F1-BF2B9F0C5AE4}">
      <dgm:prSet/>
      <dgm:spPr/>
      <dgm:t>
        <a:bodyPr/>
        <a:lstStyle/>
        <a:p>
          <a:endParaRPr lang="en-IN"/>
        </a:p>
      </dgm:t>
    </dgm:pt>
    <dgm:pt modelId="{9DB3C18E-EEFF-4FF2-AB79-3B34CBFBCD3A}">
      <dgm:prSet phldrT="[Text]" custT="1"/>
      <dgm:spPr/>
      <dgm:t>
        <a:bodyPr/>
        <a:lstStyle/>
        <a:p>
          <a:pPr algn="l"/>
          <a:r>
            <a:rPr lang="en-US" sz="2800" b="1" kern="1200" dirty="0">
              <a:latin typeface="Aptos Display" panose="020B0004020202020204" pitchFamily="34" charset="0"/>
            </a:rPr>
            <a:t>Strong </a:t>
          </a:r>
          <a:r>
            <a:rPr lang="en-US" sz="2800" b="1" kern="1200" dirty="0">
              <a:solidFill>
                <a:prstClr val="white"/>
              </a:solidFill>
              <a:latin typeface="Aptos Display" panose="020B0004020202020204" pitchFamily="34" charset="0"/>
              <a:ea typeface="+mn-ea"/>
              <a:cs typeface="+mn-cs"/>
            </a:rPr>
            <a:t>Performer</a:t>
          </a:r>
          <a:r>
            <a:rPr lang="en-US" sz="2800" b="1" kern="1200" dirty="0">
              <a:latin typeface="Aptos Display" panose="020B0004020202020204" pitchFamily="34" charset="0"/>
            </a:rPr>
            <a:t> – Age 25–30</a:t>
          </a:r>
          <a:endParaRPr lang="en-IN" sz="2800" kern="1200" dirty="0">
            <a:latin typeface="Aptos Display" panose="020B0004020202020204" pitchFamily="34" charset="0"/>
          </a:endParaRPr>
        </a:p>
      </dgm:t>
    </dgm:pt>
    <dgm:pt modelId="{76BA0FF5-FC4A-435A-93AB-C0450E577C8B}" type="parTrans" cxnId="{DC49A96A-6476-4E2B-838F-9D85FA1C2CDE}">
      <dgm:prSet/>
      <dgm:spPr/>
      <dgm:t>
        <a:bodyPr/>
        <a:lstStyle/>
        <a:p>
          <a:endParaRPr lang="en-IN"/>
        </a:p>
      </dgm:t>
    </dgm:pt>
    <dgm:pt modelId="{32F2C8C8-281C-4DCF-A3DA-418A10035455}" type="sibTrans" cxnId="{DC49A96A-6476-4E2B-838F-9D85FA1C2CDE}">
      <dgm:prSet/>
      <dgm:spPr/>
      <dgm:t>
        <a:bodyPr/>
        <a:lstStyle/>
        <a:p>
          <a:endParaRPr lang="en-IN"/>
        </a:p>
      </dgm:t>
    </dgm:pt>
    <dgm:pt modelId="{30DDA013-A829-4603-8486-CF44AC7EB932}">
      <dgm:prSet phldrT="[Text]" custT="1"/>
      <dgm:spPr/>
      <dgm:t>
        <a:bodyPr/>
        <a:lstStyle/>
        <a:p>
          <a:pPr>
            <a:buNone/>
          </a:pPr>
          <a:r>
            <a:rPr lang="en-US" sz="2800" dirty="0">
              <a:latin typeface="Aptos Display" panose="020B0004020202020204" pitchFamily="34" charset="0"/>
            </a:rPr>
            <a:t>Respond well to </a:t>
          </a:r>
          <a:r>
            <a:rPr lang="en-US" sz="2800" b="1" dirty="0">
              <a:latin typeface="Aptos Display" panose="020B0004020202020204" pitchFamily="34" charset="0"/>
            </a:rPr>
            <a:t>tailored offers, peer referrals</a:t>
          </a:r>
          <a:r>
            <a:rPr lang="en-US" sz="2800" dirty="0">
              <a:latin typeface="Aptos Display" panose="020B0004020202020204" pitchFamily="34" charset="0"/>
            </a:rPr>
            <a:t>, and loyalty programs.</a:t>
          </a:r>
          <a:endParaRPr lang="en-IN" sz="2800" dirty="0">
            <a:latin typeface="Aptos Display" panose="020B0004020202020204" pitchFamily="34" charset="0"/>
          </a:endParaRPr>
        </a:p>
      </dgm:t>
    </dgm:pt>
    <dgm:pt modelId="{58B26C36-CFDE-490A-8805-4D9154C87802}" type="parTrans" cxnId="{01D4BE98-A664-49E4-AB3F-72016DE9D544}">
      <dgm:prSet/>
      <dgm:spPr/>
      <dgm:t>
        <a:bodyPr/>
        <a:lstStyle/>
        <a:p>
          <a:endParaRPr lang="en-IN"/>
        </a:p>
      </dgm:t>
    </dgm:pt>
    <dgm:pt modelId="{D2B79637-C89B-4F80-A22C-595AF09DE3ED}" type="sibTrans" cxnId="{01D4BE98-A664-49E4-AB3F-72016DE9D544}">
      <dgm:prSet/>
      <dgm:spPr/>
      <dgm:t>
        <a:bodyPr/>
        <a:lstStyle/>
        <a:p>
          <a:endParaRPr lang="en-IN"/>
        </a:p>
      </dgm:t>
    </dgm:pt>
    <dgm:pt modelId="{2B1D0745-04FA-473B-8694-4D2BBED00E96}">
      <dgm:prSet phldrT="[Text]" custT="1"/>
      <dgm:spPr/>
      <dgm:t>
        <a:bodyPr/>
        <a:lstStyle/>
        <a:p>
          <a:pPr algn="l"/>
          <a:r>
            <a:rPr lang="en-US" sz="2800" b="1" dirty="0">
              <a:latin typeface="Aptos Display" panose="020B0004020202020204" pitchFamily="34" charset="0"/>
            </a:rPr>
            <a:t>Senior Segment – Age 65+</a:t>
          </a:r>
          <a:endParaRPr lang="en-IN" sz="2800" dirty="0">
            <a:latin typeface="Aptos Display" panose="020B0004020202020204" pitchFamily="34" charset="0"/>
          </a:endParaRPr>
        </a:p>
      </dgm:t>
    </dgm:pt>
    <dgm:pt modelId="{A3D78F4B-496F-4C4F-8A51-7F2F55250D00}" type="parTrans" cxnId="{ACA91A44-DEA1-4CD9-B8B4-521BCEE7AA6A}">
      <dgm:prSet/>
      <dgm:spPr/>
      <dgm:t>
        <a:bodyPr/>
        <a:lstStyle/>
        <a:p>
          <a:endParaRPr lang="en-IN"/>
        </a:p>
      </dgm:t>
    </dgm:pt>
    <dgm:pt modelId="{DA61CC57-B46C-41B7-821F-A9022FD81B1B}" type="sibTrans" cxnId="{ACA91A44-DEA1-4CD9-B8B4-521BCEE7AA6A}">
      <dgm:prSet/>
      <dgm:spPr/>
      <dgm:t>
        <a:bodyPr/>
        <a:lstStyle/>
        <a:p>
          <a:endParaRPr lang="en-IN"/>
        </a:p>
      </dgm:t>
    </dgm:pt>
    <dgm:pt modelId="{2CF8111E-09D0-471C-BEAD-CBCF70E06450}">
      <dgm:prSet phldrT="[Text]" phldr="1" custT="1"/>
      <dgm:spPr/>
      <dgm:t>
        <a:bodyPr/>
        <a:lstStyle/>
        <a:p>
          <a:endParaRPr lang="en-IN" sz="2800" dirty="0">
            <a:latin typeface="Aptos Display" panose="020B0004020202020204" pitchFamily="34" charset="0"/>
          </a:endParaRPr>
        </a:p>
      </dgm:t>
    </dgm:pt>
    <dgm:pt modelId="{F13E9475-6BB3-4193-9390-6381792ABD80}" type="parTrans" cxnId="{67741E99-4E76-441E-A84B-6755ED45ED1E}">
      <dgm:prSet/>
      <dgm:spPr/>
      <dgm:t>
        <a:bodyPr/>
        <a:lstStyle/>
        <a:p>
          <a:endParaRPr lang="en-IN"/>
        </a:p>
      </dgm:t>
    </dgm:pt>
    <dgm:pt modelId="{8AFEEBD1-46D0-43E5-A791-BFCDE9C0F652}" type="sibTrans" cxnId="{67741E99-4E76-441E-A84B-6755ED45ED1E}">
      <dgm:prSet/>
      <dgm:spPr/>
      <dgm:t>
        <a:bodyPr/>
        <a:lstStyle/>
        <a:p>
          <a:endParaRPr lang="en-IN"/>
        </a:p>
      </dgm:t>
    </dgm:pt>
    <dgm:pt modelId="{DF63FDA5-191D-47CF-B92F-04F255ECBB6B}">
      <dgm:prSet phldrT="[Text]" custT="1"/>
      <dgm:spPr/>
      <dgm:t>
        <a:bodyPr/>
        <a:lstStyle/>
        <a:p>
          <a:pPr>
            <a:buFont typeface="+mj-lt"/>
            <a:buNone/>
          </a:pPr>
          <a:r>
            <a:rPr lang="en-US" sz="2800" dirty="0">
              <a:latin typeface="Aptos Display" panose="020B0004020202020204" pitchFamily="34" charset="0"/>
              <a:ea typeface="+mn-ea"/>
              <a:cs typeface="+mn-cs"/>
            </a:rPr>
            <a:t>Low engagement due to complexity; prefers agent-led, simplified onboarding and reassurance-focused communication.</a:t>
          </a:r>
          <a:endParaRPr lang="en-IN" sz="2800" dirty="0">
            <a:latin typeface="Aptos Display" panose="020B0004020202020204" pitchFamily="34" charset="0"/>
          </a:endParaRPr>
        </a:p>
      </dgm:t>
    </dgm:pt>
    <dgm:pt modelId="{7FB22293-B086-4F25-BB6E-BF867654A660}" type="parTrans" cxnId="{5CEBC355-6428-4889-B85E-A71D6CA0F3C3}">
      <dgm:prSet/>
      <dgm:spPr/>
      <dgm:t>
        <a:bodyPr/>
        <a:lstStyle/>
        <a:p>
          <a:endParaRPr lang="en-IN"/>
        </a:p>
      </dgm:t>
    </dgm:pt>
    <dgm:pt modelId="{849D8806-C666-40EF-B6A2-C67C1888D104}" type="sibTrans" cxnId="{5CEBC355-6428-4889-B85E-A71D6CA0F3C3}">
      <dgm:prSet/>
      <dgm:spPr/>
      <dgm:t>
        <a:bodyPr/>
        <a:lstStyle/>
        <a:p>
          <a:endParaRPr lang="en-IN"/>
        </a:p>
      </dgm:t>
    </dgm:pt>
    <dgm:pt modelId="{8813415F-81AC-4C2D-95E5-9F0036334FD1}">
      <dgm:prSet phldrT="[Text]" custT="1"/>
      <dgm:spPr/>
      <dgm:t>
        <a:bodyPr/>
        <a:lstStyle/>
        <a:p>
          <a:pPr algn="l"/>
          <a:r>
            <a:rPr lang="en-US" sz="2800" b="1" dirty="0">
              <a:latin typeface="Aptos Display" panose="020B0004020202020204" pitchFamily="34" charset="0"/>
            </a:rPr>
            <a:t>Drop-Off Risk (Feb Dip)</a:t>
          </a:r>
          <a:endParaRPr lang="en-IN" sz="2800" dirty="0">
            <a:latin typeface="Aptos Display" panose="020B0004020202020204" pitchFamily="34" charset="0"/>
          </a:endParaRPr>
        </a:p>
      </dgm:t>
    </dgm:pt>
    <dgm:pt modelId="{85496351-7A90-4613-822C-475D1886FB70}" type="parTrans" cxnId="{0C4DE1C7-1F8E-4969-B58D-84F4FEDD5CA4}">
      <dgm:prSet/>
      <dgm:spPr/>
      <dgm:t>
        <a:bodyPr/>
        <a:lstStyle/>
        <a:p>
          <a:endParaRPr lang="en-IN"/>
        </a:p>
      </dgm:t>
    </dgm:pt>
    <dgm:pt modelId="{2F315E42-C334-4B98-B04C-628E6231579E}" type="sibTrans" cxnId="{0C4DE1C7-1F8E-4969-B58D-84F4FEDD5CA4}">
      <dgm:prSet/>
      <dgm:spPr/>
      <dgm:t>
        <a:bodyPr/>
        <a:lstStyle/>
        <a:p>
          <a:endParaRPr lang="en-IN"/>
        </a:p>
      </dgm:t>
    </dgm:pt>
    <dgm:pt modelId="{46EDCA2C-BC7F-44E5-B4D6-FDFF914F6B45}">
      <dgm:prSet phldrT="[Text]" custT="1"/>
      <dgm:spPr/>
      <dgm:t>
        <a:bodyPr/>
        <a:lstStyle/>
        <a:p>
          <a:pPr>
            <a:buFont typeface="+mj-lt"/>
            <a:buNone/>
          </a:pPr>
          <a:r>
            <a:rPr lang="en-US" sz="2800" dirty="0">
              <a:latin typeface="Aptos Display" panose="020B0004020202020204" pitchFamily="34" charset="0"/>
              <a:ea typeface="+mn-ea"/>
              <a:cs typeface="+mn-cs"/>
            </a:rPr>
            <a:t>Mid-quarter drop seen across all age groups in February, suggesting a need for timely customer engagement or retention efforts.</a:t>
          </a:r>
          <a:endParaRPr lang="en-IN" sz="2800" dirty="0">
            <a:latin typeface="Aptos Display" panose="020B0004020202020204" pitchFamily="34" charset="0"/>
          </a:endParaRPr>
        </a:p>
      </dgm:t>
    </dgm:pt>
    <dgm:pt modelId="{1A57F548-E85D-4B5A-8A27-692E6798B2FD}" type="parTrans" cxnId="{38D0396C-867B-4DC8-8208-481D94AB617B}">
      <dgm:prSet/>
      <dgm:spPr/>
      <dgm:t>
        <a:bodyPr/>
        <a:lstStyle/>
        <a:p>
          <a:endParaRPr lang="en-IN"/>
        </a:p>
      </dgm:t>
    </dgm:pt>
    <dgm:pt modelId="{30D51EE6-A0FE-40DA-9AC3-3E495D9F456E}" type="sibTrans" cxnId="{38D0396C-867B-4DC8-8208-481D94AB617B}">
      <dgm:prSet/>
      <dgm:spPr/>
      <dgm:t>
        <a:bodyPr/>
        <a:lstStyle/>
        <a:p>
          <a:endParaRPr lang="en-IN"/>
        </a:p>
      </dgm:t>
    </dgm:pt>
    <dgm:pt modelId="{D6570D4C-368C-4411-A76A-53CA28BBDEE2}">
      <dgm:prSet phldrT="[Text]" custT="1"/>
      <dgm:spPr/>
      <dgm:t>
        <a:bodyPr/>
        <a:lstStyle/>
        <a:p>
          <a:endParaRPr lang="en-IN" sz="2800" dirty="0">
            <a:latin typeface="Aptos Display" panose="020B0004020202020204" pitchFamily="34" charset="0"/>
          </a:endParaRPr>
        </a:p>
      </dgm:t>
    </dgm:pt>
    <dgm:pt modelId="{DAA19CD2-E049-4FC1-9347-2F650F910766}" type="parTrans" cxnId="{DE5D27EE-F3E8-409F-AA26-49FAEA7255EE}">
      <dgm:prSet/>
      <dgm:spPr/>
      <dgm:t>
        <a:bodyPr/>
        <a:lstStyle/>
        <a:p>
          <a:endParaRPr lang="en-IN"/>
        </a:p>
      </dgm:t>
    </dgm:pt>
    <dgm:pt modelId="{708CC48F-E92D-47C9-8B1C-4F8AB8CC732B}" type="sibTrans" cxnId="{DE5D27EE-F3E8-409F-AA26-49FAEA7255EE}">
      <dgm:prSet/>
      <dgm:spPr/>
      <dgm:t>
        <a:bodyPr/>
        <a:lstStyle/>
        <a:p>
          <a:endParaRPr lang="en-IN"/>
        </a:p>
      </dgm:t>
    </dgm:pt>
    <dgm:pt modelId="{0A2F3815-2A6E-4912-913A-333EDF91E011}">
      <dgm:prSet phldrT="[Text]" phldr="1" custT="1"/>
      <dgm:spPr/>
      <dgm:t>
        <a:bodyPr/>
        <a:lstStyle/>
        <a:p>
          <a:endParaRPr lang="en-IN" sz="2800" dirty="0">
            <a:latin typeface="Aptos Display" panose="020B0004020202020204" pitchFamily="34" charset="0"/>
          </a:endParaRPr>
        </a:p>
      </dgm:t>
    </dgm:pt>
    <dgm:pt modelId="{33340C55-FF70-4391-8781-5EE9F7D7CED8}" type="sibTrans" cxnId="{E37E6449-1FA0-4E3C-9295-16AE4A57C8B3}">
      <dgm:prSet/>
      <dgm:spPr/>
      <dgm:t>
        <a:bodyPr/>
        <a:lstStyle/>
        <a:p>
          <a:endParaRPr lang="en-IN"/>
        </a:p>
      </dgm:t>
    </dgm:pt>
    <dgm:pt modelId="{B4C896A7-EDA7-4C1B-85B1-F2B6191999AF}" type="parTrans" cxnId="{E37E6449-1FA0-4E3C-9295-16AE4A57C8B3}">
      <dgm:prSet/>
      <dgm:spPr/>
      <dgm:t>
        <a:bodyPr/>
        <a:lstStyle/>
        <a:p>
          <a:endParaRPr lang="en-IN"/>
        </a:p>
      </dgm:t>
    </dgm:pt>
    <dgm:pt modelId="{D489B9CA-4F90-44B2-AA39-0E85074F42D2}" type="pres">
      <dgm:prSet presAssocID="{63EB4939-06D5-4E81-B817-5339342F5E3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3A65D7E1-A185-41CD-8314-145C13753AA4}" type="pres">
      <dgm:prSet presAssocID="{639B80AB-CF17-4519-9861-01F792B22B62}" presName="composite" presStyleCnt="0"/>
      <dgm:spPr/>
    </dgm:pt>
    <dgm:pt modelId="{2883B716-51BC-40B3-85E3-539D2C6E6C73}" type="pres">
      <dgm:prSet presAssocID="{639B80AB-CF17-4519-9861-01F792B22B62}" presName="FirstChild" presStyleLbl="revTx" presStyleIdx="0" presStyleCnt="8" custScaleX="47999">
        <dgm:presLayoutVars>
          <dgm:chMax val="0"/>
          <dgm:chPref val="0"/>
          <dgm:bulletEnabled val="1"/>
        </dgm:presLayoutVars>
      </dgm:prSet>
      <dgm:spPr/>
    </dgm:pt>
    <dgm:pt modelId="{5F8C821B-FF12-4F42-80CF-02A232FB2049}" type="pres">
      <dgm:prSet presAssocID="{639B80AB-CF17-4519-9861-01F792B22B62}" presName="Parent" presStyleLbl="alignNode1" presStyleIdx="0" presStyleCnt="4" custScaleX="169858" custLinFactNeighborX="17465">
        <dgm:presLayoutVars>
          <dgm:chMax val="3"/>
          <dgm:chPref val="3"/>
          <dgm:bulletEnabled val="1"/>
        </dgm:presLayoutVars>
      </dgm:prSet>
      <dgm:spPr/>
    </dgm:pt>
    <dgm:pt modelId="{C27FF32B-02C4-4AE3-9080-8DB10D7DECF1}" type="pres">
      <dgm:prSet presAssocID="{639B80AB-CF17-4519-9861-01F792B22B62}" presName="Accent" presStyleLbl="parChTrans1D1" presStyleIdx="0" presStyleCnt="4"/>
      <dgm:spPr/>
    </dgm:pt>
    <dgm:pt modelId="{80D58087-A80E-4C39-B79A-38B47F1AA7C6}" type="pres">
      <dgm:prSet presAssocID="{639B80AB-CF17-4519-9861-01F792B22B62}" presName="Child" presStyleLbl="revTx" presStyleIdx="1" presStyleCnt="8" custScaleY="48160">
        <dgm:presLayoutVars>
          <dgm:chMax val="0"/>
          <dgm:chPref val="0"/>
          <dgm:bulletEnabled val="1"/>
        </dgm:presLayoutVars>
      </dgm:prSet>
      <dgm:spPr/>
    </dgm:pt>
    <dgm:pt modelId="{CADA8D1B-EAF8-43F6-A00B-6E127512A291}" type="pres">
      <dgm:prSet presAssocID="{395C5681-DB0D-4A78-A2BE-35BEEE9FA5D5}" presName="sibTrans" presStyleCnt="0"/>
      <dgm:spPr/>
    </dgm:pt>
    <dgm:pt modelId="{6FC5B805-2A9C-4CA9-9EF9-DCCF8AF189A4}" type="pres">
      <dgm:prSet presAssocID="{9DB3C18E-EEFF-4FF2-AB79-3B34CBFBCD3A}" presName="composite" presStyleCnt="0"/>
      <dgm:spPr/>
    </dgm:pt>
    <dgm:pt modelId="{ECFD4956-EA83-4444-BF17-97ACCAE86E9D}" type="pres">
      <dgm:prSet presAssocID="{9DB3C18E-EEFF-4FF2-AB79-3B34CBFBCD3A}" presName="FirstChild" presStyleLbl="revTx" presStyleIdx="2" presStyleCnt="8" custScaleX="13176">
        <dgm:presLayoutVars>
          <dgm:chMax val="0"/>
          <dgm:chPref val="0"/>
          <dgm:bulletEnabled val="1"/>
        </dgm:presLayoutVars>
      </dgm:prSet>
      <dgm:spPr/>
    </dgm:pt>
    <dgm:pt modelId="{24A2C21C-1933-47A2-8F8C-5677C330AC2E}" type="pres">
      <dgm:prSet presAssocID="{9DB3C18E-EEFF-4FF2-AB79-3B34CBFBCD3A}" presName="Parent" presStyleLbl="alignNode1" presStyleIdx="1" presStyleCnt="4" custScaleX="170351" custLinFactNeighborX="17588">
        <dgm:presLayoutVars>
          <dgm:chMax val="3"/>
          <dgm:chPref val="3"/>
          <dgm:bulletEnabled val="1"/>
        </dgm:presLayoutVars>
      </dgm:prSet>
      <dgm:spPr/>
    </dgm:pt>
    <dgm:pt modelId="{F6367F76-B39D-4426-9115-7D7C976CBFC6}" type="pres">
      <dgm:prSet presAssocID="{9DB3C18E-EEFF-4FF2-AB79-3B34CBFBCD3A}" presName="Accent" presStyleLbl="parChTrans1D1" presStyleIdx="1" presStyleCnt="4"/>
      <dgm:spPr/>
    </dgm:pt>
    <dgm:pt modelId="{CF7C8750-2E9A-4E5E-B8C3-D2209C92F200}" type="pres">
      <dgm:prSet presAssocID="{9DB3C18E-EEFF-4FF2-AB79-3B34CBFBCD3A}" presName="Child" presStyleLbl="revTx" presStyleIdx="3" presStyleCnt="8" custScaleY="28787">
        <dgm:presLayoutVars>
          <dgm:chMax val="0"/>
          <dgm:chPref val="0"/>
          <dgm:bulletEnabled val="1"/>
        </dgm:presLayoutVars>
      </dgm:prSet>
      <dgm:spPr/>
    </dgm:pt>
    <dgm:pt modelId="{63EBD3D5-1DED-4C4F-A6B6-6CD68D36BDF7}" type="pres">
      <dgm:prSet presAssocID="{32F2C8C8-281C-4DCF-A3DA-418A10035455}" presName="sibTrans" presStyleCnt="0"/>
      <dgm:spPr/>
    </dgm:pt>
    <dgm:pt modelId="{E67F3F67-1F0C-4BA6-B657-A810B572648A}" type="pres">
      <dgm:prSet presAssocID="{2B1D0745-04FA-473B-8694-4D2BBED00E96}" presName="composite" presStyleCnt="0"/>
      <dgm:spPr/>
    </dgm:pt>
    <dgm:pt modelId="{DC29C8D7-8A7B-41FA-9F1D-E04AF6BF1D7A}" type="pres">
      <dgm:prSet presAssocID="{2B1D0745-04FA-473B-8694-4D2BBED00E96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745CC3A2-C111-4324-BD11-686F8AE6C2A1}" type="pres">
      <dgm:prSet presAssocID="{2B1D0745-04FA-473B-8694-4D2BBED00E96}" presName="Parent" presStyleLbl="alignNode1" presStyleIdx="2" presStyleCnt="4" custScaleX="170351" custLinFactNeighborX="17588">
        <dgm:presLayoutVars>
          <dgm:chMax val="3"/>
          <dgm:chPref val="3"/>
          <dgm:bulletEnabled val="1"/>
        </dgm:presLayoutVars>
      </dgm:prSet>
      <dgm:spPr/>
    </dgm:pt>
    <dgm:pt modelId="{7D6CF7FC-F9FE-4848-855F-1EE2BE9D3FFD}" type="pres">
      <dgm:prSet presAssocID="{2B1D0745-04FA-473B-8694-4D2BBED00E96}" presName="Accent" presStyleLbl="parChTrans1D1" presStyleIdx="2" presStyleCnt="4"/>
      <dgm:spPr/>
    </dgm:pt>
    <dgm:pt modelId="{AEB99F4F-EF3B-46E5-961E-0852423EA15C}" type="pres">
      <dgm:prSet presAssocID="{2B1D0745-04FA-473B-8694-4D2BBED00E96}" presName="Child" presStyleLbl="revTx" presStyleIdx="5" presStyleCnt="8" custScaleY="47092">
        <dgm:presLayoutVars>
          <dgm:chMax val="0"/>
          <dgm:chPref val="0"/>
          <dgm:bulletEnabled val="1"/>
        </dgm:presLayoutVars>
      </dgm:prSet>
      <dgm:spPr/>
    </dgm:pt>
    <dgm:pt modelId="{73DC54BA-7267-4A16-9494-5467C85CBED1}" type="pres">
      <dgm:prSet presAssocID="{DA61CC57-B46C-41B7-821F-A9022FD81B1B}" presName="sibTrans" presStyleCnt="0"/>
      <dgm:spPr/>
    </dgm:pt>
    <dgm:pt modelId="{1F732833-6486-4801-8858-30ED6286A734}" type="pres">
      <dgm:prSet presAssocID="{8813415F-81AC-4C2D-95E5-9F0036334FD1}" presName="composite" presStyleCnt="0"/>
      <dgm:spPr/>
    </dgm:pt>
    <dgm:pt modelId="{FDD1A03E-E748-4772-B0F4-2EADD6658070}" type="pres">
      <dgm:prSet presAssocID="{8813415F-81AC-4C2D-95E5-9F0036334FD1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367D59BC-CBAF-4A33-8FF8-7204BBD85D00}" type="pres">
      <dgm:prSet presAssocID="{8813415F-81AC-4C2D-95E5-9F0036334FD1}" presName="Parent" presStyleLbl="alignNode1" presStyleIdx="3" presStyleCnt="4" custScaleX="170351" custLinFactNeighborX="17588">
        <dgm:presLayoutVars>
          <dgm:chMax val="3"/>
          <dgm:chPref val="3"/>
          <dgm:bulletEnabled val="1"/>
        </dgm:presLayoutVars>
      </dgm:prSet>
      <dgm:spPr/>
    </dgm:pt>
    <dgm:pt modelId="{98678E62-BF51-4F3A-87CC-A673CAA99DBA}" type="pres">
      <dgm:prSet presAssocID="{8813415F-81AC-4C2D-95E5-9F0036334FD1}" presName="Accent" presStyleLbl="parChTrans1D1" presStyleIdx="3" presStyleCnt="4"/>
      <dgm:spPr/>
    </dgm:pt>
    <dgm:pt modelId="{ABAF8244-A1E3-4460-9671-1B001BA56B18}" type="pres">
      <dgm:prSet presAssocID="{8813415F-81AC-4C2D-95E5-9F0036334FD1}" presName="Child" presStyleLbl="revTx" presStyleIdx="7" presStyleCnt="8" custScaleY="47266">
        <dgm:presLayoutVars>
          <dgm:chMax val="0"/>
          <dgm:chPref val="0"/>
          <dgm:bulletEnabled val="1"/>
        </dgm:presLayoutVars>
      </dgm:prSet>
      <dgm:spPr/>
    </dgm:pt>
  </dgm:ptLst>
  <dgm:cxnLst>
    <dgm:cxn modelId="{254C1625-E39F-4CF9-BBD9-51A0D9D597FF}" type="presOf" srcId="{2CF8111E-09D0-471C-BEAD-CBCF70E06450}" destId="{DC29C8D7-8A7B-41FA-9F1D-E04AF6BF1D7A}" srcOrd="0" destOrd="0" presId="urn:microsoft.com/office/officeart/2011/layout/TabList"/>
    <dgm:cxn modelId="{E46E3C25-C22E-4A23-8896-C72EC1A03E3C}" type="presOf" srcId="{46EDCA2C-BC7F-44E5-B4D6-FDFF914F6B45}" destId="{ABAF8244-A1E3-4460-9671-1B001BA56B18}" srcOrd="0" destOrd="0" presId="urn:microsoft.com/office/officeart/2011/layout/TabList"/>
    <dgm:cxn modelId="{74B1B034-E388-4C89-9C15-292AD8AD54BC}" type="presOf" srcId="{63EB4939-06D5-4E81-B817-5339342F5E37}" destId="{D489B9CA-4F90-44B2-AA39-0E85074F42D2}" srcOrd="0" destOrd="0" presId="urn:microsoft.com/office/officeart/2011/layout/TabList"/>
    <dgm:cxn modelId="{E5E5B93B-E9FB-48DD-A3AB-F29023F071DF}" srcId="{63EB4939-06D5-4E81-B817-5339342F5E37}" destId="{639B80AB-CF17-4519-9861-01F792B22B62}" srcOrd="0" destOrd="0" parTransId="{DD1E95B1-3026-45AC-88B1-00B3A2D649F3}" sibTransId="{395C5681-DB0D-4A78-A2BE-35BEEE9FA5D5}"/>
    <dgm:cxn modelId="{1C8EF13D-3FAB-409B-8DBA-43B5C65085D7}" type="presOf" srcId="{9DB3C18E-EEFF-4FF2-AB79-3B34CBFBCD3A}" destId="{24A2C21C-1933-47A2-8F8C-5677C330AC2E}" srcOrd="0" destOrd="0" presId="urn:microsoft.com/office/officeart/2011/layout/TabList"/>
    <dgm:cxn modelId="{02342D62-0912-4EA5-874C-ADF98CC4FE2F}" type="presOf" srcId="{745F3B2F-5240-4914-A8A9-7A0AE192FAC9}" destId="{80D58087-A80E-4C39-B79A-38B47F1AA7C6}" srcOrd="0" destOrd="0" presId="urn:microsoft.com/office/officeart/2011/layout/TabList"/>
    <dgm:cxn modelId="{ACA91A44-DEA1-4CD9-B8B4-521BCEE7AA6A}" srcId="{63EB4939-06D5-4E81-B817-5339342F5E37}" destId="{2B1D0745-04FA-473B-8694-4D2BBED00E96}" srcOrd="2" destOrd="0" parTransId="{A3D78F4B-496F-4C4F-8A51-7F2F55250D00}" sibTransId="{DA61CC57-B46C-41B7-821F-A9022FD81B1B}"/>
    <dgm:cxn modelId="{E37E6449-1FA0-4E3C-9295-16AE4A57C8B3}" srcId="{9DB3C18E-EEFF-4FF2-AB79-3B34CBFBCD3A}" destId="{0A2F3815-2A6E-4912-913A-333EDF91E011}" srcOrd="0" destOrd="0" parTransId="{B4C896A7-EDA7-4C1B-85B1-F2B6191999AF}" sibTransId="{33340C55-FF70-4391-8781-5EE9F7D7CED8}"/>
    <dgm:cxn modelId="{DC49A96A-6476-4E2B-838F-9D85FA1C2CDE}" srcId="{63EB4939-06D5-4E81-B817-5339342F5E37}" destId="{9DB3C18E-EEFF-4FF2-AB79-3B34CBFBCD3A}" srcOrd="1" destOrd="0" parTransId="{76BA0FF5-FC4A-435A-93AB-C0450E577C8B}" sibTransId="{32F2C8C8-281C-4DCF-A3DA-418A10035455}"/>
    <dgm:cxn modelId="{38D0396C-867B-4DC8-8208-481D94AB617B}" srcId="{8813415F-81AC-4C2D-95E5-9F0036334FD1}" destId="{46EDCA2C-BC7F-44E5-B4D6-FDFF914F6B45}" srcOrd="1" destOrd="0" parTransId="{1A57F548-E85D-4B5A-8A27-692E6798B2FD}" sibTransId="{30D51EE6-A0FE-40DA-9AC3-3E495D9F456E}"/>
    <dgm:cxn modelId="{5CEBC355-6428-4889-B85E-A71D6CA0F3C3}" srcId="{2B1D0745-04FA-473B-8694-4D2BBED00E96}" destId="{DF63FDA5-191D-47CF-B92F-04F255ECBB6B}" srcOrd="1" destOrd="0" parTransId="{7FB22293-B086-4F25-BB6E-BF867654A660}" sibTransId="{849D8806-C666-40EF-B6A2-C67C1888D104}"/>
    <dgm:cxn modelId="{36E9547F-61BA-4A8A-9F15-922346661DA8}" type="presOf" srcId="{639B80AB-CF17-4519-9861-01F792B22B62}" destId="{5F8C821B-FF12-4F42-80CF-02A232FB2049}" srcOrd="0" destOrd="0" presId="urn:microsoft.com/office/officeart/2011/layout/TabList"/>
    <dgm:cxn modelId="{32EAA080-CAB7-48E4-B6E2-D28201CAFC1E}" type="presOf" srcId="{30DDA013-A829-4603-8486-CF44AC7EB932}" destId="{CF7C8750-2E9A-4E5E-B8C3-D2209C92F200}" srcOrd="0" destOrd="0" presId="urn:microsoft.com/office/officeart/2011/layout/TabList"/>
    <dgm:cxn modelId="{8596E293-4941-4772-BB5C-83B2416DA1CD}" type="presOf" srcId="{CB4ADDA0-6016-4DCB-B15B-5CB81AF10114}" destId="{2883B716-51BC-40B3-85E3-539D2C6E6C73}" srcOrd="0" destOrd="0" presId="urn:microsoft.com/office/officeart/2011/layout/TabList"/>
    <dgm:cxn modelId="{01D4BE98-A664-49E4-AB3F-72016DE9D544}" srcId="{9DB3C18E-EEFF-4FF2-AB79-3B34CBFBCD3A}" destId="{30DDA013-A829-4603-8486-CF44AC7EB932}" srcOrd="1" destOrd="0" parTransId="{58B26C36-CFDE-490A-8805-4D9154C87802}" sibTransId="{D2B79637-C89B-4F80-A22C-595AF09DE3ED}"/>
    <dgm:cxn modelId="{67741E99-4E76-441E-A84B-6755ED45ED1E}" srcId="{2B1D0745-04FA-473B-8694-4D2BBED00E96}" destId="{2CF8111E-09D0-471C-BEAD-CBCF70E06450}" srcOrd="0" destOrd="0" parTransId="{F13E9475-6BB3-4193-9390-6381792ABD80}" sibTransId="{8AFEEBD1-46D0-43E5-A791-BFCDE9C0F652}"/>
    <dgm:cxn modelId="{FCE204AC-0673-4705-9A61-DA91A481FAD0}" type="presOf" srcId="{2B1D0745-04FA-473B-8694-4D2BBED00E96}" destId="{745CC3A2-C111-4324-BD11-686F8AE6C2A1}" srcOrd="0" destOrd="0" presId="urn:microsoft.com/office/officeart/2011/layout/TabList"/>
    <dgm:cxn modelId="{92ECF6B0-16C9-4259-A05F-86C8B017344C}" srcId="{639B80AB-CF17-4519-9861-01F792B22B62}" destId="{CB4ADDA0-6016-4DCB-B15B-5CB81AF10114}" srcOrd="0" destOrd="0" parTransId="{AF86E5BD-4120-4657-ADF8-6487C5011E1B}" sibTransId="{D45E7BBB-A6F1-43D1-ACB3-123C1C67EE15}"/>
    <dgm:cxn modelId="{308CC1B1-28FA-4AC4-9E70-3D64EEA505AE}" type="presOf" srcId="{DF63FDA5-191D-47CF-B92F-04F255ECBB6B}" destId="{AEB99F4F-EF3B-46E5-961E-0852423EA15C}" srcOrd="0" destOrd="0" presId="urn:microsoft.com/office/officeart/2011/layout/TabList"/>
    <dgm:cxn modelId="{0C4DE1C7-1F8E-4969-B58D-84F4FEDD5CA4}" srcId="{63EB4939-06D5-4E81-B817-5339342F5E37}" destId="{8813415F-81AC-4C2D-95E5-9F0036334FD1}" srcOrd="3" destOrd="0" parTransId="{85496351-7A90-4613-822C-475D1886FB70}" sibTransId="{2F315E42-C334-4B98-B04C-628E6231579E}"/>
    <dgm:cxn modelId="{877A40CD-8D20-4E6C-82F1-BF2B9F0C5AE4}" srcId="{639B80AB-CF17-4519-9861-01F792B22B62}" destId="{745F3B2F-5240-4914-A8A9-7A0AE192FAC9}" srcOrd="1" destOrd="0" parTransId="{5C928074-279F-403C-A12F-72251A47AF40}" sibTransId="{1FFCA0C8-31AB-4C4A-B334-AE098468C5C3}"/>
    <dgm:cxn modelId="{4D833DD2-9562-40F5-B19F-5848C9D86CFF}" type="presOf" srcId="{8813415F-81AC-4C2D-95E5-9F0036334FD1}" destId="{367D59BC-CBAF-4A33-8FF8-7204BBD85D00}" srcOrd="0" destOrd="0" presId="urn:microsoft.com/office/officeart/2011/layout/TabList"/>
    <dgm:cxn modelId="{CC8F66D6-EFBC-4E8B-9D11-92EB0D394D45}" type="presOf" srcId="{0A2F3815-2A6E-4912-913A-333EDF91E011}" destId="{ECFD4956-EA83-4444-BF17-97ACCAE86E9D}" srcOrd="0" destOrd="0" presId="urn:microsoft.com/office/officeart/2011/layout/TabList"/>
    <dgm:cxn modelId="{DE5D27EE-F3E8-409F-AA26-49FAEA7255EE}" srcId="{8813415F-81AC-4C2D-95E5-9F0036334FD1}" destId="{D6570D4C-368C-4411-A76A-53CA28BBDEE2}" srcOrd="0" destOrd="0" parTransId="{DAA19CD2-E049-4FC1-9347-2F650F910766}" sibTransId="{708CC48F-E92D-47C9-8B1C-4F8AB8CC732B}"/>
    <dgm:cxn modelId="{E9EC1CF9-47AE-4215-BD1F-B7E7159B0729}" type="presOf" srcId="{D6570D4C-368C-4411-A76A-53CA28BBDEE2}" destId="{FDD1A03E-E748-4772-B0F4-2EADD6658070}" srcOrd="0" destOrd="0" presId="urn:microsoft.com/office/officeart/2011/layout/TabList"/>
    <dgm:cxn modelId="{4E0C69DB-7A6B-4752-A11C-5FAA7FD84AF6}" type="presParOf" srcId="{D489B9CA-4F90-44B2-AA39-0E85074F42D2}" destId="{3A65D7E1-A185-41CD-8314-145C13753AA4}" srcOrd="0" destOrd="0" presId="urn:microsoft.com/office/officeart/2011/layout/TabList"/>
    <dgm:cxn modelId="{D0D157F5-CE6B-4A20-B9B7-879EE20F38F7}" type="presParOf" srcId="{3A65D7E1-A185-41CD-8314-145C13753AA4}" destId="{2883B716-51BC-40B3-85E3-539D2C6E6C73}" srcOrd="0" destOrd="0" presId="urn:microsoft.com/office/officeart/2011/layout/TabList"/>
    <dgm:cxn modelId="{DF25DA8E-C709-4B25-BD65-EC9706C41948}" type="presParOf" srcId="{3A65D7E1-A185-41CD-8314-145C13753AA4}" destId="{5F8C821B-FF12-4F42-80CF-02A232FB2049}" srcOrd="1" destOrd="0" presId="urn:microsoft.com/office/officeart/2011/layout/TabList"/>
    <dgm:cxn modelId="{FA1F66B5-8A41-4D69-BD89-789367FBA8C3}" type="presParOf" srcId="{3A65D7E1-A185-41CD-8314-145C13753AA4}" destId="{C27FF32B-02C4-4AE3-9080-8DB10D7DECF1}" srcOrd="2" destOrd="0" presId="urn:microsoft.com/office/officeart/2011/layout/TabList"/>
    <dgm:cxn modelId="{0C9CCE10-8BC4-4ECA-BA3A-92927592C785}" type="presParOf" srcId="{D489B9CA-4F90-44B2-AA39-0E85074F42D2}" destId="{80D58087-A80E-4C39-B79A-38B47F1AA7C6}" srcOrd="1" destOrd="0" presId="urn:microsoft.com/office/officeart/2011/layout/TabList"/>
    <dgm:cxn modelId="{86AF8EF6-886B-47F7-9CF4-45289AAACB18}" type="presParOf" srcId="{D489B9CA-4F90-44B2-AA39-0E85074F42D2}" destId="{CADA8D1B-EAF8-43F6-A00B-6E127512A291}" srcOrd="2" destOrd="0" presId="urn:microsoft.com/office/officeart/2011/layout/TabList"/>
    <dgm:cxn modelId="{9953BD38-D182-4213-888D-BB0965A7A828}" type="presParOf" srcId="{D489B9CA-4F90-44B2-AA39-0E85074F42D2}" destId="{6FC5B805-2A9C-4CA9-9EF9-DCCF8AF189A4}" srcOrd="3" destOrd="0" presId="urn:microsoft.com/office/officeart/2011/layout/TabList"/>
    <dgm:cxn modelId="{668595DA-4AB0-4B1F-8433-C92C945000B4}" type="presParOf" srcId="{6FC5B805-2A9C-4CA9-9EF9-DCCF8AF189A4}" destId="{ECFD4956-EA83-4444-BF17-97ACCAE86E9D}" srcOrd="0" destOrd="0" presId="urn:microsoft.com/office/officeart/2011/layout/TabList"/>
    <dgm:cxn modelId="{ACFA77AC-E29E-44A9-B620-760F0C00F09D}" type="presParOf" srcId="{6FC5B805-2A9C-4CA9-9EF9-DCCF8AF189A4}" destId="{24A2C21C-1933-47A2-8F8C-5677C330AC2E}" srcOrd="1" destOrd="0" presId="urn:microsoft.com/office/officeart/2011/layout/TabList"/>
    <dgm:cxn modelId="{3387838C-021C-4F95-82EE-B428B5EDCEF0}" type="presParOf" srcId="{6FC5B805-2A9C-4CA9-9EF9-DCCF8AF189A4}" destId="{F6367F76-B39D-4426-9115-7D7C976CBFC6}" srcOrd="2" destOrd="0" presId="urn:microsoft.com/office/officeart/2011/layout/TabList"/>
    <dgm:cxn modelId="{FCE45657-C4F1-4C40-8FC0-B3CCFA5267A2}" type="presParOf" srcId="{D489B9CA-4F90-44B2-AA39-0E85074F42D2}" destId="{CF7C8750-2E9A-4E5E-B8C3-D2209C92F200}" srcOrd="4" destOrd="0" presId="urn:microsoft.com/office/officeart/2011/layout/TabList"/>
    <dgm:cxn modelId="{FCA0F2DD-8FF2-4299-A75A-E5CF6B45F797}" type="presParOf" srcId="{D489B9CA-4F90-44B2-AA39-0E85074F42D2}" destId="{63EBD3D5-1DED-4C4F-A6B6-6CD68D36BDF7}" srcOrd="5" destOrd="0" presId="urn:microsoft.com/office/officeart/2011/layout/TabList"/>
    <dgm:cxn modelId="{5AA7CA7C-42EA-4249-8DA5-FEA4F2ECD9BA}" type="presParOf" srcId="{D489B9CA-4F90-44B2-AA39-0E85074F42D2}" destId="{E67F3F67-1F0C-4BA6-B657-A810B572648A}" srcOrd="6" destOrd="0" presId="urn:microsoft.com/office/officeart/2011/layout/TabList"/>
    <dgm:cxn modelId="{2FF24E70-EEC4-45AA-B6A8-C726DAF15203}" type="presParOf" srcId="{E67F3F67-1F0C-4BA6-B657-A810B572648A}" destId="{DC29C8D7-8A7B-41FA-9F1D-E04AF6BF1D7A}" srcOrd="0" destOrd="0" presId="urn:microsoft.com/office/officeart/2011/layout/TabList"/>
    <dgm:cxn modelId="{2CDF4F48-174F-4381-9F61-65833F166AA4}" type="presParOf" srcId="{E67F3F67-1F0C-4BA6-B657-A810B572648A}" destId="{745CC3A2-C111-4324-BD11-686F8AE6C2A1}" srcOrd="1" destOrd="0" presId="urn:microsoft.com/office/officeart/2011/layout/TabList"/>
    <dgm:cxn modelId="{57B3ABAB-82D7-4AE6-AAEC-65CDC577FD40}" type="presParOf" srcId="{E67F3F67-1F0C-4BA6-B657-A810B572648A}" destId="{7D6CF7FC-F9FE-4848-855F-1EE2BE9D3FFD}" srcOrd="2" destOrd="0" presId="urn:microsoft.com/office/officeart/2011/layout/TabList"/>
    <dgm:cxn modelId="{7826B7DF-0B37-4AB8-81AB-E77525241EF5}" type="presParOf" srcId="{D489B9CA-4F90-44B2-AA39-0E85074F42D2}" destId="{AEB99F4F-EF3B-46E5-961E-0852423EA15C}" srcOrd="7" destOrd="0" presId="urn:microsoft.com/office/officeart/2011/layout/TabList"/>
    <dgm:cxn modelId="{5BB3A85E-D3BB-41B8-A525-AE7716137F0A}" type="presParOf" srcId="{D489B9CA-4F90-44B2-AA39-0E85074F42D2}" destId="{73DC54BA-7267-4A16-9494-5467C85CBED1}" srcOrd="8" destOrd="0" presId="urn:microsoft.com/office/officeart/2011/layout/TabList"/>
    <dgm:cxn modelId="{18DA7D37-CB5B-4526-8298-53C1CDC1C357}" type="presParOf" srcId="{D489B9CA-4F90-44B2-AA39-0E85074F42D2}" destId="{1F732833-6486-4801-8858-30ED6286A734}" srcOrd="9" destOrd="0" presId="urn:microsoft.com/office/officeart/2011/layout/TabList"/>
    <dgm:cxn modelId="{7A10DE13-7A82-4B6B-BC16-368D364EF5B9}" type="presParOf" srcId="{1F732833-6486-4801-8858-30ED6286A734}" destId="{FDD1A03E-E748-4772-B0F4-2EADD6658070}" srcOrd="0" destOrd="0" presId="urn:microsoft.com/office/officeart/2011/layout/TabList"/>
    <dgm:cxn modelId="{E8C6EDF1-E11F-4944-801D-85B795F22B31}" type="presParOf" srcId="{1F732833-6486-4801-8858-30ED6286A734}" destId="{367D59BC-CBAF-4A33-8FF8-7204BBD85D00}" srcOrd="1" destOrd="0" presId="urn:microsoft.com/office/officeart/2011/layout/TabList"/>
    <dgm:cxn modelId="{B6F6E9AD-FE35-4731-AA5E-7762245E42C2}" type="presParOf" srcId="{1F732833-6486-4801-8858-30ED6286A734}" destId="{98678E62-BF51-4F3A-87CC-A673CAA99DBA}" srcOrd="2" destOrd="0" presId="urn:microsoft.com/office/officeart/2011/layout/TabList"/>
    <dgm:cxn modelId="{C12CA322-6A0C-48FF-94B2-6EE63B695C48}" type="presParOf" srcId="{D489B9CA-4F90-44B2-AA39-0E85074F42D2}" destId="{ABAF8244-A1E3-4460-9671-1B001BA56B18}" srcOrd="10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ACE1F5-B78C-4784-A329-48DB80E7460A}" type="doc">
      <dgm:prSet loTypeId="urn:microsoft.com/office/officeart/2011/layout/Tab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55EA483E-AFA5-4CA0-BD79-0ABA72712ABE}">
      <dgm:prSet phldrT="[Text]" custT="1"/>
      <dgm:spPr/>
      <dgm:t>
        <a:bodyPr/>
        <a:lstStyle/>
        <a:p>
          <a:pPr algn="l"/>
          <a:r>
            <a:rPr lang="en-US" sz="2400" b="1" dirty="0">
              <a:latin typeface="Aptos Display" panose="020B0004020202020204" pitchFamily="34" charset="0"/>
            </a:rPr>
            <a:t>Address Mid-Quarter Drop-Offs</a:t>
          </a:r>
          <a:endParaRPr lang="en-IN" sz="2400" b="1" dirty="0">
            <a:latin typeface="Aptos Display" panose="020B0004020202020204" pitchFamily="34" charset="0"/>
          </a:endParaRPr>
        </a:p>
      </dgm:t>
    </dgm:pt>
    <dgm:pt modelId="{F6C4E0BA-8B0E-4AA6-BC73-C629D889B716}" type="parTrans" cxnId="{E5A7539E-4B88-49AC-8E51-27DC1720DD18}">
      <dgm:prSet/>
      <dgm:spPr/>
      <dgm:t>
        <a:bodyPr/>
        <a:lstStyle/>
        <a:p>
          <a:endParaRPr lang="en-IN"/>
        </a:p>
      </dgm:t>
    </dgm:pt>
    <dgm:pt modelId="{71AB1DA0-8265-4D4A-B65A-7B7E99FDF301}" type="sibTrans" cxnId="{E5A7539E-4B88-49AC-8E51-27DC1720DD18}">
      <dgm:prSet/>
      <dgm:spPr/>
      <dgm:t>
        <a:bodyPr/>
        <a:lstStyle/>
        <a:p>
          <a:endParaRPr lang="en-IN"/>
        </a:p>
      </dgm:t>
    </dgm:pt>
    <dgm:pt modelId="{080AA376-DC49-4F4D-9203-AC8B2B5CD569}">
      <dgm:prSet phldrT="[Text]" phldr="1"/>
      <dgm:spPr/>
      <dgm:t>
        <a:bodyPr/>
        <a:lstStyle/>
        <a:p>
          <a:endParaRPr lang="en-IN"/>
        </a:p>
      </dgm:t>
    </dgm:pt>
    <dgm:pt modelId="{65FB98D8-8E9C-4C7F-8F10-1C1F5F29D157}" type="parTrans" cxnId="{1A8DC619-E0E5-40BE-A75A-318844886182}">
      <dgm:prSet/>
      <dgm:spPr/>
      <dgm:t>
        <a:bodyPr/>
        <a:lstStyle/>
        <a:p>
          <a:endParaRPr lang="en-IN"/>
        </a:p>
      </dgm:t>
    </dgm:pt>
    <dgm:pt modelId="{D509A058-797E-4297-A7C2-3682FFF649C1}" type="sibTrans" cxnId="{1A8DC619-E0E5-40BE-A75A-318844886182}">
      <dgm:prSet/>
      <dgm:spPr/>
      <dgm:t>
        <a:bodyPr/>
        <a:lstStyle/>
        <a:p>
          <a:endParaRPr lang="en-IN"/>
        </a:p>
      </dgm:t>
    </dgm:pt>
    <dgm:pt modelId="{36A20D1B-E4C5-4614-9459-7D551A3534BE}">
      <dgm:prSet phldrT="[Text]" custT="1"/>
      <dgm:spPr/>
      <dgm:t>
        <a:bodyPr/>
        <a:lstStyle/>
        <a:p>
          <a:r>
            <a:rPr lang="en-US" sz="2000" dirty="0">
              <a:latin typeface="Aptos Display" panose="020B0004020202020204" pitchFamily="34" charset="0"/>
            </a:rPr>
            <a:t>Analyze the Jan–Feb revenue dip to identify root causes (churn, policy expiry, or low marketing activity).</a:t>
          </a:r>
          <a:endParaRPr lang="en-IN" sz="2000" dirty="0">
            <a:latin typeface="Aptos Display" panose="020B0004020202020204" pitchFamily="34" charset="0"/>
          </a:endParaRPr>
        </a:p>
      </dgm:t>
    </dgm:pt>
    <dgm:pt modelId="{0AF484E9-A92A-48BA-8D59-6DA398097105}" type="parTrans" cxnId="{B4D84352-6679-4A9D-AA3E-9409589E81C8}">
      <dgm:prSet/>
      <dgm:spPr/>
      <dgm:t>
        <a:bodyPr/>
        <a:lstStyle/>
        <a:p>
          <a:endParaRPr lang="en-IN"/>
        </a:p>
      </dgm:t>
    </dgm:pt>
    <dgm:pt modelId="{3F0DD650-2E4A-493D-BC8F-761696727647}" type="sibTrans" cxnId="{B4D84352-6679-4A9D-AA3E-9409589E81C8}">
      <dgm:prSet/>
      <dgm:spPr/>
      <dgm:t>
        <a:bodyPr/>
        <a:lstStyle/>
        <a:p>
          <a:endParaRPr lang="en-IN"/>
        </a:p>
      </dgm:t>
    </dgm:pt>
    <dgm:pt modelId="{A4E14FF2-DC5B-4950-AA14-95B07EE70685}">
      <dgm:prSet phldrT="[Text]" custT="1"/>
      <dgm:spPr>
        <a:solidFill>
          <a:srgbClr val="6AAC90">
            <a:hueOff val="0"/>
            <a:satOff val="0"/>
            <a:lumOff val="0"/>
            <a:alphaOff val="0"/>
          </a:srgbClr>
        </a:solidFill>
        <a:ln w="19050" cap="rnd" cmpd="sng" algn="ctr">
          <a:solidFill>
            <a:srgbClr val="6AAC90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24765" tIns="24765" rIns="24765" bIns="24765" numCol="1" spcCol="1270" anchor="ctr" anchorCtr="0"/>
        <a:lstStyle/>
        <a:p>
          <a:pPr algn="l"/>
          <a:r>
            <a:rPr lang="en-US" sz="2400" b="1" kern="1200" dirty="0">
              <a:solidFill>
                <a:prstClr val="white"/>
              </a:solidFill>
              <a:latin typeface="Aptos Display" panose="020B0004020202020204" pitchFamily="34" charset="0"/>
              <a:ea typeface="+mn-ea"/>
              <a:cs typeface="+mn-cs"/>
            </a:rPr>
            <a:t>Maximize</a:t>
          </a:r>
          <a:r>
            <a:rPr lang="en-US" sz="2400" b="1" kern="1200" dirty="0">
              <a:latin typeface="Aptos Display" panose="020B0004020202020204" pitchFamily="34" charset="0"/>
            </a:rPr>
            <a:t> High-Value Age Segments</a:t>
          </a:r>
          <a:endParaRPr lang="en-IN" sz="2400" b="1" kern="1200" dirty="0">
            <a:latin typeface="Aptos Display" panose="020B0004020202020204" pitchFamily="34" charset="0"/>
          </a:endParaRPr>
        </a:p>
      </dgm:t>
    </dgm:pt>
    <dgm:pt modelId="{EADE5611-164C-4761-80AE-5691EC108284}" type="parTrans" cxnId="{5779E11F-9BF3-4E0D-8184-14113FD85F51}">
      <dgm:prSet/>
      <dgm:spPr/>
      <dgm:t>
        <a:bodyPr/>
        <a:lstStyle/>
        <a:p>
          <a:endParaRPr lang="en-IN"/>
        </a:p>
      </dgm:t>
    </dgm:pt>
    <dgm:pt modelId="{E84BEA3E-0145-4A35-88A6-0BF6081F91B6}" type="sibTrans" cxnId="{5779E11F-9BF3-4E0D-8184-14113FD85F51}">
      <dgm:prSet/>
      <dgm:spPr/>
      <dgm:t>
        <a:bodyPr/>
        <a:lstStyle/>
        <a:p>
          <a:endParaRPr lang="en-IN"/>
        </a:p>
      </dgm:t>
    </dgm:pt>
    <dgm:pt modelId="{27B4A6A9-1C74-4BE0-9421-50EB865EB12A}">
      <dgm:prSet phldrT="[Text]" custT="1"/>
      <dgm:spPr/>
      <dgm:t>
        <a:bodyPr/>
        <a:lstStyle/>
        <a:p>
          <a:r>
            <a:rPr lang="en-US" sz="2000" dirty="0">
              <a:latin typeface="Aptos Display" panose="020B0004020202020204" pitchFamily="34" charset="0"/>
            </a:rPr>
            <a:t>Double down on the 31–50 age group with targeted upselling and loyalty offers.</a:t>
          </a:r>
          <a:endParaRPr lang="en-IN" sz="2000" dirty="0">
            <a:latin typeface="Aptos Display" panose="020B0004020202020204" pitchFamily="34" charset="0"/>
          </a:endParaRPr>
        </a:p>
      </dgm:t>
    </dgm:pt>
    <dgm:pt modelId="{1BEB022A-DFB6-4E40-BD56-7A78476E1730}" type="parTrans" cxnId="{6B476860-05B9-40BB-B153-0BF6C15823B0}">
      <dgm:prSet/>
      <dgm:spPr/>
      <dgm:t>
        <a:bodyPr/>
        <a:lstStyle/>
        <a:p>
          <a:endParaRPr lang="en-IN"/>
        </a:p>
      </dgm:t>
    </dgm:pt>
    <dgm:pt modelId="{3D5EE147-F6FE-479E-B769-CEFAF4FB80EA}" type="sibTrans" cxnId="{6B476860-05B9-40BB-B153-0BF6C15823B0}">
      <dgm:prSet/>
      <dgm:spPr/>
      <dgm:t>
        <a:bodyPr/>
        <a:lstStyle/>
        <a:p>
          <a:endParaRPr lang="en-IN"/>
        </a:p>
      </dgm:t>
    </dgm:pt>
    <dgm:pt modelId="{C526F2C7-4AA6-453B-ABFC-7BC3003DDBA6}">
      <dgm:prSet phldrT="[Text]" custT="1"/>
      <dgm:spPr/>
      <dgm:t>
        <a:bodyPr/>
        <a:lstStyle/>
        <a:p>
          <a:r>
            <a:rPr lang="en-US" sz="2000" dirty="0">
              <a:latin typeface="Aptos Display" panose="020B0004020202020204" pitchFamily="34" charset="0"/>
            </a:rPr>
            <a:t>Create value-based bundles like family plans or milestone-based coverage (e.g., career, retirement).</a:t>
          </a:r>
          <a:endParaRPr lang="en-IN" sz="2000" dirty="0">
            <a:latin typeface="Aptos Display" panose="020B0004020202020204" pitchFamily="34" charset="0"/>
          </a:endParaRPr>
        </a:p>
      </dgm:t>
    </dgm:pt>
    <dgm:pt modelId="{DC69ADAD-23C7-4F37-BA42-8BA28DDA3497}" type="parTrans" cxnId="{5C41FDA8-B05E-4925-B819-519524CD3531}">
      <dgm:prSet/>
      <dgm:spPr/>
      <dgm:t>
        <a:bodyPr/>
        <a:lstStyle/>
        <a:p>
          <a:endParaRPr lang="en-IN"/>
        </a:p>
      </dgm:t>
    </dgm:pt>
    <dgm:pt modelId="{DA556239-7D81-42BA-BF8C-9CE9A4A6C824}" type="sibTrans" cxnId="{5C41FDA8-B05E-4925-B819-519524CD3531}">
      <dgm:prSet/>
      <dgm:spPr/>
      <dgm:t>
        <a:bodyPr/>
        <a:lstStyle/>
        <a:p>
          <a:endParaRPr lang="en-IN"/>
        </a:p>
      </dgm:t>
    </dgm:pt>
    <dgm:pt modelId="{08CCFC8A-EF70-4717-8D88-D2E76C53BC0D}">
      <dgm:prSet phldrT="[Text]" custT="1"/>
      <dgm:spPr/>
      <dgm:t>
        <a:bodyPr/>
        <a:lstStyle/>
        <a:p>
          <a:pPr algn="l"/>
          <a:r>
            <a:rPr lang="en-US" sz="2000" b="1" dirty="0">
              <a:latin typeface="Aptos Display" panose="020B0004020202020204" pitchFamily="34" charset="0"/>
            </a:rPr>
            <a:t>Boost Younger Demographic Engagement (18–30)</a:t>
          </a:r>
          <a:endParaRPr lang="en-IN" sz="2000" b="1" dirty="0">
            <a:latin typeface="Aptos Display" panose="020B0004020202020204" pitchFamily="34" charset="0"/>
          </a:endParaRPr>
        </a:p>
      </dgm:t>
    </dgm:pt>
    <dgm:pt modelId="{CE1277D6-9395-417F-A5B1-F48434FAA593}" type="parTrans" cxnId="{9F182622-41E8-4D9A-9300-C41F2B567A53}">
      <dgm:prSet/>
      <dgm:spPr/>
      <dgm:t>
        <a:bodyPr/>
        <a:lstStyle/>
        <a:p>
          <a:endParaRPr lang="en-IN"/>
        </a:p>
      </dgm:t>
    </dgm:pt>
    <dgm:pt modelId="{99D0B3ED-C134-454C-98AB-77605039FCF8}" type="sibTrans" cxnId="{9F182622-41E8-4D9A-9300-C41F2B567A53}">
      <dgm:prSet/>
      <dgm:spPr/>
      <dgm:t>
        <a:bodyPr/>
        <a:lstStyle/>
        <a:p>
          <a:endParaRPr lang="en-IN"/>
        </a:p>
      </dgm:t>
    </dgm:pt>
    <dgm:pt modelId="{2DC1D7EF-D5CA-4915-8F86-7BFBCCC87641}">
      <dgm:prSet phldrT="[Text]" phldr="1"/>
      <dgm:spPr/>
      <dgm:t>
        <a:bodyPr/>
        <a:lstStyle/>
        <a:p>
          <a:endParaRPr lang="en-IN" dirty="0"/>
        </a:p>
      </dgm:t>
    </dgm:pt>
    <dgm:pt modelId="{7EFC3EFD-917B-4F73-8859-88E2C696504B}" type="parTrans" cxnId="{627E65DE-F340-4213-8222-52452BCF1EA7}">
      <dgm:prSet/>
      <dgm:spPr/>
      <dgm:t>
        <a:bodyPr/>
        <a:lstStyle/>
        <a:p>
          <a:endParaRPr lang="en-IN"/>
        </a:p>
      </dgm:t>
    </dgm:pt>
    <dgm:pt modelId="{1DE537D9-F5BE-4C48-B009-69E124866F3C}" type="sibTrans" cxnId="{627E65DE-F340-4213-8222-52452BCF1EA7}">
      <dgm:prSet/>
      <dgm:spPr/>
      <dgm:t>
        <a:bodyPr/>
        <a:lstStyle/>
        <a:p>
          <a:endParaRPr lang="en-IN"/>
        </a:p>
      </dgm:t>
    </dgm:pt>
    <dgm:pt modelId="{E0700AAD-A107-4DE9-BC10-356B9CA4AB59}">
      <dgm:prSet phldrT="[Text]" custT="1"/>
      <dgm:spPr/>
      <dgm:t>
        <a:bodyPr/>
        <a:lstStyle/>
        <a:p>
          <a:r>
            <a:rPr lang="en-US" sz="2000" dirty="0">
              <a:latin typeface="Aptos Display" panose="020B0004020202020204" pitchFamily="34" charset="0"/>
            </a:rPr>
            <a:t>Use gamified onboarding, influencer partnerships, and micro-payment options to appeal to the 18–24 segment.</a:t>
          </a:r>
          <a:endParaRPr lang="en-IN" sz="2000" dirty="0">
            <a:latin typeface="Aptos Display" panose="020B0004020202020204" pitchFamily="34" charset="0"/>
          </a:endParaRPr>
        </a:p>
      </dgm:t>
    </dgm:pt>
    <dgm:pt modelId="{1230BD20-263E-4B29-B5B9-1870129C8ED8}" type="parTrans" cxnId="{7A9C4D79-8612-4301-9B9D-B90FA53A8811}">
      <dgm:prSet/>
      <dgm:spPr/>
      <dgm:t>
        <a:bodyPr/>
        <a:lstStyle/>
        <a:p>
          <a:endParaRPr lang="en-IN"/>
        </a:p>
      </dgm:t>
    </dgm:pt>
    <dgm:pt modelId="{11DCD99A-D58A-406E-AD19-1CE456FB5950}" type="sibTrans" cxnId="{7A9C4D79-8612-4301-9B9D-B90FA53A8811}">
      <dgm:prSet/>
      <dgm:spPr/>
      <dgm:t>
        <a:bodyPr/>
        <a:lstStyle/>
        <a:p>
          <a:endParaRPr lang="en-IN"/>
        </a:p>
      </dgm:t>
    </dgm:pt>
    <dgm:pt modelId="{F8D78F2B-1978-4BB2-B25F-C31D48C4E9B4}">
      <dgm:prSet phldrT="[Text]" custT="1"/>
      <dgm:spPr/>
      <dgm:t>
        <a:bodyPr/>
        <a:lstStyle/>
        <a:p>
          <a:r>
            <a:rPr lang="en-US" sz="2000" dirty="0">
              <a:latin typeface="Aptos Display" panose="020B0004020202020204" pitchFamily="34" charset="0"/>
            </a:rPr>
            <a:t>Launch Q1 re-engagement and retention campaigns proactively each year.</a:t>
          </a:r>
          <a:endParaRPr lang="en-IN" sz="2000" dirty="0">
            <a:latin typeface="Aptos Display" panose="020B0004020202020204" pitchFamily="34" charset="0"/>
          </a:endParaRPr>
        </a:p>
      </dgm:t>
    </dgm:pt>
    <dgm:pt modelId="{E0325307-6B88-4538-8AFF-0B9AF051AAE0}" type="parTrans" cxnId="{174D6A97-D165-4CF2-AC93-DF5F20BE86F9}">
      <dgm:prSet/>
      <dgm:spPr/>
      <dgm:t>
        <a:bodyPr/>
        <a:lstStyle/>
        <a:p>
          <a:endParaRPr lang="en-IN"/>
        </a:p>
      </dgm:t>
    </dgm:pt>
    <dgm:pt modelId="{C3B41644-E1C7-40CA-BFFE-B27E87354324}" type="sibTrans" cxnId="{174D6A97-D165-4CF2-AC93-DF5F20BE86F9}">
      <dgm:prSet/>
      <dgm:spPr/>
      <dgm:t>
        <a:bodyPr/>
        <a:lstStyle/>
        <a:p>
          <a:endParaRPr lang="en-IN"/>
        </a:p>
      </dgm:t>
    </dgm:pt>
    <dgm:pt modelId="{1285C146-A098-4F37-A72C-56258862D768}">
      <dgm:prSet phldrT="[Text]" custT="1"/>
      <dgm:spPr/>
      <dgm:t>
        <a:bodyPr/>
        <a:lstStyle/>
        <a:p>
          <a:r>
            <a:rPr lang="en-US" sz="2000" dirty="0">
              <a:latin typeface="Aptos Display" panose="020B0004020202020204" pitchFamily="34" charset="0"/>
            </a:rPr>
            <a:t>Use predictive analytics to flag age groups or regions at risk of mid-quarter disengagement.</a:t>
          </a:r>
          <a:endParaRPr lang="en-IN" sz="2000" dirty="0">
            <a:latin typeface="Aptos Display" panose="020B0004020202020204" pitchFamily="34" charset="0"/>
          </a:endParaRPr>
        </a:p>
      </dgm:t>
    </dgm:pt>
    <dgm:pt modelId="{45FA3238-1CB0-4F03-8775-256A6C81E67E}" type="parTrans" cxnId="{8A99BE1F-8290-4628-8870-8FCAA3C0F41C}">
      <dgm:prSet/>
      <dgm:spPr/>
      <dgm:t>
        <a:bodyPr/>
        <a:lstStyle/>
        <a:p>
          <a:endParaRPr lang="en-IN"/>
        </a:p>
      </dgm:t>
    </dgm:pt>
    <dgm:pt modelId="{2F91369F-16E3-49F9-AD3A-AFDDA47BD769}" type="sibTrans" cxnId="{8A99BE1F-8290-4628-8870-8FCAA3C0F41C}">
      <dgm:prSet/>
      <dgm:spPr/>
      <dgm:t>
        <a:bodyPr/>
        <a:lstStyle/>
        <a:p>
          <a:endParaRPr lang="en-IN"/>
        </a:p>
      </dgm:t>
    </dgm:pt>
    <dgm:pt modelId="{810CA144-E2CB-450C-AF9A-63EDA3C0BD2C}">
      <dgm:prSet phldrT="[Text]" custT="1"/>
      <dgm:spPr/>
      <dgm:t>
        <a:bodyPr/>
        <a:lstStyle/>
        <a:p>
          <a:r>
            <a:rPr lang="en-US" sz="2000" dirty="0">
              <a:latin typeface="Aptos Display" panose="020B0004020202020204" pitchFamily="34" charset="0"/>
            </a:rPr>
            <a:t>Strengthen agent-led onboarding for 65+ customers through simplified messaging and personal assistance.</a:t>
          </a:r>
          <a:endParaRPr lang="en-IN" sz="2000" dirty="0">
            <a:latin typeface="Aptos Display" panose="020B0004020202020204" pitchFamily="34" charset="0"/>
          </a:endParaRPr>
        </a:p>
      </dgm:t>
    </dgm:pt>
    <dgm:pt modelId="{17F31B1A-9F86-4F67-9174-DEA314A0EBA4}" type="parTrans" cxnId="{2B9D494E-1DB3-4F10-B7F6-C5878F72B65A}">
      <dgm:prSet/>
      <dgm:spPr/>
      <dgm:t>
        <a:bodyPr/>
        <a:lstStyle/>
        <a:p>
          <a:endParaRPr lang="en-IN"/>
        </a:p>
      </dgm:t>
    </dgm:pt>
    <dgm:pt modelId="{4729D907-F52B-44DB-A534-EC15C5802872}" type="sibTrans" cxnId="{2B9D494E-1DB3-4F10-B7F6-C5878F72B65A}">
      <dgm:prSet/>
      <dgm:spPr/>
      <dgm:t>
        <a:bodyPr/>
        <a:lstStyle/>
        <a:p>
          <a:endParaRPr lang="en-IN"/>
        </a:p>
      </dgm:t>
    </dgm:pt>
    <dgm:pt modelId="{26F87107-7D33-4232-BEA3-34C385EC44BD}">
      <dgm:prSet phldrT="[Text]" custT="1"/>
      <dgm:spPr/>
      <dgm:t>
        <a:bodyPr/>
        <a:lstStyle/>
        <a:p>
          <a:pPr algn="l"/>
          <a:r>
            <a:rPr lang="en-US" sz="2400" b="1" dirty="0">
              <a:latin typeface="Aptos Display" panose="020B0004020202020204" pitchFamily="34" charset="0"/>
            </a:rPr>
            <a:t>Optimize Sales Channels</a:t>
          </a:r>
          <a:endParaRPr lang="en-IN" sz="2400" b="1" dirty="0">
            <a:latin typeface="Aptos Display" panose="020B0004020202020204" pitchFamily="34" charset="0"/>
          </a:endParaRPr>
        </a:p>
      </dgm:t>
    </dgm:pt>
    <dgm:pt modelId="{7EDBA7C9-1E42-46A5-B5C9-1B8FDDECCF3D}" type="parTrans" cxnId="{03704B72-1A43-44C8-8086-77BE07DF59C8}">
      <dgm:prSet/>
      <dgm:spPr/>
      <dgm:t>
        <a:bodyPr/>
        <a:lstStyle/>
        <a:p>
          <a:endParaRPr lang="en-IN"/>
        </a:p>
      </dgm:t>
    </dgm:pt>
    <dgm:pt modelId="{58C285A0-0BC7-497C-8164-710A012FA229}" type="sibTrans" cxnId="{03704B72-1A43-44C8-8086-77BE07DF59C8}">
      <dgm:prSet/>
      <dgm:spPr/>
      <dgm:t>
        <a:bodyPr/>
        <a:lstStyle/>
        <a:p>
          <a:endParaRPr lang="en-IN"/>
        </a:p>
      </dgm:t>
    </dgm:pt>
    <dgm:pt modelId="{76496F18-6BCE-4223-9DD3-EAAB64359F5F}">
      <dgm:prSet phldrT="[Text]"/>
      <dgm:spPr/>
      <dgm:t>
        <a:bodyPr/>
        <a:lstStyle/>
        <a:p>
          <a:endParaRPr lang="en-IN" dirty="0"/>
        </a:p>
      </dgm:t>
    </dgm:pt>
    <dgm:pt modelId="{95F9359C-7890-46AD-B501-AA01DEF0BCAD}" type="parTrans" cxnId="{313BCAB7-816F-4C2B-A545-890D98ECBF96}">
      <dgm:prSet/>
      <dgm:spPr/>
      <dgm:t>
        <a:bodyPr/>
        <a:lstStyle/>
        <a:p>
          <a:endParaRPr lang="en-IN"/>
        </a:p>
      </dgm:t>
    </dgm:pt>
    <dgm:pt modelId="{7356A351-9074-4E81-812F-84D35F5E2462}" type="sibTrans" cxnId="{313BCAB7-816F-4C2B-A545-890D98ECBF96}">
      <dgm:prSet/>
      <dgm:spPr/>
      <dgm:t>
        <a:bodyPr/>
        <a:lstStyle/>
        <a:p>
          <a:endParaRPr lang="en-IN"/>
        </a:p>
      </dgm:t>
    </dgm:pt>
    <dgm:pt modelId="{2CE0BC8D-24DA-4222-A691-75B85F504268}">
      <dgm:prSet phldrT="[Text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ptos Display" panose="020B0004020202020204" pitchFamily="34" charset="0"/>
              <a:ea typeface="+mn-ea"/>
              <a:cs typeface="+mn-cs"/>
            </a:rPr>
            <a:t>Continue scaling online mode with smarter nudges like “Top-up now” or limited-time offers.</a:t>
          </a:r>
          <a:endParaRPr lang="en-IN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ptos Display" panose="020B0004020202020204" pitchFamily="34" charset="0"/>
            <a:ea typeface="+mn-ea"/>
            <a:cs typeface="+mn-cs"/>
          </a:endParaRPr>
        </a:p>
      </dgm:t>
    </dgm:pt>
    <dgm:pt modelId="{F2D112D1-35A6-45EA-AC26-494095078F51}" type="parTrans" cxnId="{9B2BD4F8-6F78-43FA-95EA-F681F7BAFBD1}">
      <dgm:prSet/>
      <dgm:spPr/>
      <dgm:t>
        <a:bodyPr/>
        <a:lstStyle/>
        <a:p>
          <a:endParaRPr lang="en-IN"/>
        </a:p>
      </dgm:t>
    </dgm:pt>
    <dgm:pt modelId="{FA1486B3-D6FE-438A-90EA-FC4A89DD07E8}" type="sibTrans" cxnId="{9B2BD4F8-6F78-43FA-95EA-F681F7BAFBD1}">
      <dgm:prSet/>
      <dgm:spPr/>
      <dgm:t>
        <a:bodyPr/>
        <a:lstStyle/>
        <a:p>
          <a:endParaRPr lang="en-IN"/>
        </a:p>
      </dgm:t>
    </dgm:pt>
    <dgm:pt modelId="{6170F428-4C49-4752-BF9F-8FFC94969153}">
      <dgm:prSet phldrT="[Text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ptos Display" panose="020B0004020202020204" pitchFamily="34" charset="0"/>
              <a:ea typeface="+mn-ea"/>
              <a:cs typeface="+mn-cs"/>
            </a:rPr>
            <a:t>Expand the agent network, especially in high-revenue cities, with incentives and CRM tools.</a:t>
          </a:r>
          <a:endParaRPr lang="en-IN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ptos Display" panose="020B0004020202020204" pitchFamily="34" charset="0"/>
            <a:ea typeface="+mn-ea"/>
            <a:cs typeface="+mn-cs"/>
          </a:endParaRPr>
        </a:p>
      </dgm:t>
    </dgm:pt>
    <dgm:pt modelId="{18033E30-C7E6-462C-861B-28EB1AD5E425}" type="parTrans" cxnId="{CA4E3878-62B2-43DF-8D6C-2DCB14248EAA}">
      <dgm:prSet/>
      <dgm:spPr/>
      <dgm:t>
        <a:bodyPr/>
        <a:lstStyle/>
        <a:p>
          <a:endParaRPr lang="en-IN"/>
        </a:p>
      </dgm:t>
    </dgm:pt>
    <dgm:pt modelId="{46A23910-D710-4546-B43E-AB08890C1866}" type="sibTrans" cxnId="{CA4E3878-62B2-43DF-8D6C-2DCB14248EAA}">
      <dgm:prSet/>
      <dgm:spPr/>
      <dgm:t>
        <a:bodyPr/>
        <a:lstStyle/>
        <a:p>
          <a:endParaRPr lang="en-IN"/>
        </a:p>
      </dgm:t>
    </dgm:pt>
    <dgm:pt modelId="{38502FAA-7874-4D01-84AB-FA02B31ABDAC}">
      <dgm:prSet phldrT="[Text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ptos Display" panose="020B0004020202020204" pitchFamily="34" charset="0"/>
              <a:ea typeface="+mn-ea"/>
              <a:cs typeface="+mn-cs"/>
            </a:rPr>
            <a:t>Re-activate branch and referral modes via hybrid onboarding and metro-based referral drives.</a:t>
          </a:r>
          <a:endParaRPr lang="en-IN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ptos Display" panose="020B0004020202020204" pitchFamily="34" charset="0"/>
            <a:ea typeface="+mn-ea"/>
            <a:cs typeface="+mn-cs"/>
          </a:endParaRPr>
        </a:p>
      </dgm:t>
    </dgm:pt>
    <dgm:pt modelId="{DD5513F8-DA9D-46F1-B392-59A72E67CA16}" type="parTrans" cxnId="{F09C0163-7AE0-476A-9132-D6F945F004BB}">
      <dgm:prSet/>
      <dgm:spPr/>
      <dgm:t>
        <a:bodyPr/>
        <a:lstStyle/>
        <a:p>
          <a:endParaRPr lang="en-IN"/>
        </a:p>
      </dgm:t>
    </dgm:pt>
    <dgm:pt modelId="{6C1BC80F-6647-4C56-A28E-731884FA7F5C}" type="sibTrans" cxnId="{F09C0163-7AE0-476A-9132-D6F945F004BB}">
      <dgm:prSet/>
      <dgm:spPr/>
      <dgm:t>
        <a:bodyPr/>
        <a:lstStyle/>
        <a:p>
          <a:endParaRPr lang="en-IN"/>
        </a:p>
      </dgm:t>
    </dgm:pt>
    <dgm:pt modelId="{132CB47E-0240-4AF3-B1A8-623BD232C042}">
      <dgm:prSet phldrT="[Text]"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Aptos Display" panose="020B0004020202020204" pitchFamily="34" charset="0"/>
              <a:ea typeface="+mn-ea"/>
              <a:cs typeface="+mn-cs"/>
            </a:rPr>
            <a:t>Strengthen Regional Strategy</a:t>
          </a:r>
          <a:endParaRPr lang="en-IN" sz="2400" b="1" kern="1200" dirty="0">
            <a:solidFill>
              <a:prstClr val="white"/>
            </a:solidFill>
            <a:latin typeface="Aptos Display" panose="020B0004020202020204" pitchFamily="34" charset="0"/>
            <a:ea typeface="+mn-ea"/>
            <a:cs typeface="+mn-cs"/>
          </a:endParaRPr>
        </a:p>
      </dgm:t>
    </dgm:pt>
    <dgm:pt modelId="{B5AAE160-FAF3-46EC-AFB2-1A9CA802EB23}" type="parTrans" cxnId="{4BEDA10F-19E2-4D2B-81E9-DEE73E0D2E02}">
      <dgm:prSet/>
      <dgm:spPr/>
      <dgm:t>
        <a:bodyPr/>
        <a:lstStyle/>
        <a:p>
          <a:endParaRPr lang="en-IN"/>
        </a:p>
      </dgm:t>
    </dgm:pt>
    <dgm:pt modelId="{6FBEC7C5-7212-4F03-BD1C-F525414B7CDE}" type="sibTrans" cxnId="{4BEDA10F-19E2-4D2B-81E9-DEE73E0D2E02}">
      <dgm:prSet/>
      <dgm:spPr/>
      <dgm:t>
        <a:bodyPr/>
        <a:lstStyle/>
        <a:p>
          <a:endParaRPr lang="en-IN"/>
        </a:p>
      </dgm:t>
    </dgm:pt>
    <dgm:pt modelId="{6CF2C728-DC00-42A1-BCB2-D1A0FE46929B}">
      <dgm:prSet phldrT="[Text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ptos Display" panose="020B0004020202020204" pitchFamily="34" charset="0"/>
              <a:ea typeface="+mn-ea"/>
              <a:cs typeface="+mn-cs"/>
            </a:rPr>
            <a:t>In metro cities (Delhi, Mumbai, Hyderabad), offer localized campaigns and agent-targeted bonuses to sustain leadership.</a:t>
          </a:r>
          <a:endParaRPr lang="en-IN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ptos Display" panose="020B0004020202020204" pitchFamily="34" charset="0"/>
            <a:ea typeface="+mn-ea"/>
            <a:cs typeface="+mn-cs"/>
          </a:endParaRPr>
        </a:p>
      </dgm:t>
    </dgm:pt>
    <dgm:pt modelId="{D6AC6F70-7898-4E36-A730-C03F5BA9654D}" type="parTrans" cxnId="{D8C2ED57-F3D6-456F-9887-1CAFF5DB97B0}">
      <dgm:prSet/>
      <dgm:spPr/>
      <dgm:t>
        <a:bodyPr/>
        <a:lstStyle/>
        <a:p>
          <a:endParaRPr lang="en-IN"/>
        </a:p>
      </dgm:t>
    </dgm:pt>
    <dgm:pt modelId="{F8C619AE-7445-4868-AD5C-01E98515D493}" type="sibTrans" cxnId="{D8C2ED57-F3D6-456F-9887-1CAFF5DB97B0}">
      <dgm:prSet/>
      <dgm:spPr/>
      <dgm:t>
        <a:bodyPr/>
        <a:lstStyle/>
        <a:p>
          <a:endParaRPr lang="en-IN"/>
        </a:p>
      </dgm:t>
    </dgm:pt>
    <dgm:pt modelId="{3BA90BC3-62B4-4A7E-8748-97A14E0545AF}">
      <dgm:prSet phldrT="[Text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ptos Display" panose="020B0004020202020204" pitchFamily="34" charset="0"/>
              <a:ea typeface="+mn-ea"/>
              <a:cs typeface="+mn-cs"/>
            </a:rPr>
            <a:t>In cities (Chennai, Indore), run incentive-based acquisition programs to unlock growth potential.</a:t>
          </a:r>
          <a:endParaRPr lang="en-IN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ptos Display" panose="020B0004020202020204" pitchFamily="34" charset="0"/>
            <a:ea typeface="+mn-ea"/>
            <a:cs typeface="+mn-cs"/>
          </a:endParaRPr>
        </a:p>
      </dgm:t>
    </dgm:pt>
    <dgm:pt modelId="{960FF8E8-656E-4A27-BBCC-84B6ECFB74A4}" type="parTrans" cxnId="{701AA9FF-5706-4A11-A9F7-31DE8EA7B41F}">
      <dgm:prSet/>
      <dgm:spPr/>
      <dgm:t>
        <a:bodyPr/>
        <a:lstStyle/>
        <a:p>
          <a:endParaRPr lang="en-IN"/>
        </a:p>
      </dgm:t>
    </dgm:pt>
    <dgm:pt modelId="{A80D28CA-7757-482A-99BD-6F89243D1B0A}" type="sibTrans" cxnId="{701AA9FF-5706-4A11-A9F7-31DE8EA7B41F}">
      <dgm:prSet/>
      <dgm:spPr/>
      <dgm:t>
        <a:bodyPr/>
        <a:lstStyle/>
        <a:p>
          <a:endParaRPr lang="en-IN"/>
        </a:p>
      </dgm:t>
    </dgm:pt>
    <dgm:pt modelId="{15D355B7-64B9-4371-9C50-4AFE6A42B212}">
      <dgm:prSet phldrT="[Text]"/>
      <dgm:spPr/>
      <dgm:t>
        <a:bodyPr/>
        <a:lstStyle/>
        <a:p>
          <a:endParaRPr lang="en-IN" dirty="0"/>
        </a:p>
      </dgm:t>
    </dgm:pt>
    <dgm:pt modelId="{AB82935F-2497-419C-B79F-12B180FCDC36}" type="parTrans" cxnId="{09857AD3-E1F2-4531-98B4-B01F92A190E3}">
      <dgm:prSet/>
      <dgm:spPr/>
      <dgm:t>
        <a:bodyPr/>
        <a:lstStyle/>
        <a:p>
          <a:endParaRPr lang="en-IN"/>
        </a:p>
      </dgm:t>
    </dgm:pt>
    <dgm:pt modelId="{D3931FFC-E895-4EBD-A0D9-52AC94E91ECD}" type="sibTrans" cxnId="{09857AD3-E1F2-4531-98B4-B01F92A190E3}">
      <dgm:prSet/>
      <dgm:spPr/>
      <dgm:t>
        <a:bodyPr/>
        <a:lstStyle/>
        <a:p>
          <a:endParaRPr lang="en-IN"/>
        </a:p>
      </dgm:t>
    </dgm:pt>
    <dgm:pt modelId="{076DBA24-75DC-475A-8AE5-DC59BC7C9011}">
      <dgm:prSet phldrT="[Text]"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Aptos Display" panose="020B0004020202020204" pitchFamily="34" charset="0"/>
              <a:ea typeface="+mn-ea"/>
              <a:cs typeface="+mn-cs"/>
            </a:rPr>
            <a:t>Leverage Data for Product Strategy</a:t>
          </a:r>
          <a:endParaRPr lang="en-IN" sz="2400" b="1" kern="1200" dirty="0">
            <a:solidFill>
              <a:prstClr val="white"/>
            </a:solidFill>
            <a:latin typeface="Aptos Display" panose="020B0004020202020204" pitchFamily="34" charset="0"/>
            <a:ea typeface="+mn-ea"/>
            <a:cs typeface="+mn-cs"/>
          </a:endParaRPr>
        </a:p>
      </dgm:t>
    </dgm:pt>
    <dgm:pt modelId="{3C0BE419-7B8B-4227-9363-49FD8CDC23C7}" type="parTrans" cxnId="{549307A5-5C9E-4139-9AA1-6861D85779E1}">
      <dgm:prSet/>
      <dgm:spPr/>
      <dgm:t>
        <a:bodyPr/>
        <a:lstStyle/>
        <a:p>
          <a:endParaRPr lang="en-IN"/>
        </a:p>
      </dgm:t>
    </dgm:pt>
    <dgm:pt modelId="{25314EB5-DF9C-41E5-820D-C0230ABB6D73}" type="sibTrans" cxnId="{549307A5-5C9E-4139-9AA1-6861D85779E1}">
      <dgm:prSet/>
      <dgm:spPr/>
      <dgm:t>
        <a:bodyPr/>
        <a:lstStyle/>
        <a:p>
          <a:endParaRPr lang="en-IN"/>
        </a:p>
      </dgm:t>
    </dgm:pt>
    <dgm:pt modelId="{5EB8840B-B5E8-433C-B224-9A7B033B05AA}">
      <dgm:prSet phldrT="[Text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ptos Display" panose="020B0004020202020204" pitchFamily="34" charset="0"/>
              <a:ea typeface="+mn-ea"/>
              <a:cs typeface="+mn-cs"/>
            </a:rPr>
            <a:t>Align product offerings by age group and geography (e.g., low-value/high-turnover plans for younger users).</a:t>
          </a:r>
          <a:endParaRPr lang="en-IN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ptos Display" panose="020B0004020202020204" pitchFamily="34" charset="0"/>
            <a:ea typeface="+mn-ea"/>
            <a:cs typeface="+mn-cs"/>
          </a:endParaRPr>
        </a:p>
      </dgm:t>
    </dgm:pt>
    <dgm:pt modelId="{02CAEA3B-8F1D-4447-87C2-638D2AC0F313}" type="parTrans" cxnId="{4DB05DCE-93E0-4904-94C7-38149AF38998}">
      <dgm:prSet/>
      <dgm:spPr/>
      <dgm:t>
        <a:bodyPr/>
        <a:lstStyle/>
        <a:p>
          <a:endParaRPr lang="en-IN"/>
        </a:p>
      </dgm:t>
    </dgm:pt>
    <dgm:pt modelId="{00F2ED4F-0CEF-45E6-AFF1-4FFA4674C9E2}" type="sibTrans" cxnId="{4DB05DCE-93E0-4904-94C7-38149AF38998}">
      <dgm:prSet/>
      <dgm:spPr/>
      <dgm:t>
        <a:bodyPr/>
        <a:lstStyle/>
        <a:p>
          <a:endParaRPr lang="en-IN"/>
        </a:p>
      </dgm:t>
    </dgm:pt>
    <dgm:pt modelId="{699E03B8-564E-4D8B-A8FB-85ED0CDA38B4}">
      <dgm:prSet phldrT="[Text]"/>
      <dgm:spPr/>
      <dgm:t>
        <a:bodyPr/>
        <a:lstStyle/>
        <a:p>
          <a:endParaRPr lang="en-IN" dirty="0"/>
        </a:p>
      </dgm:t>
    </dgm:pt>
    <dgm:pt modelId="{EDE8B70F-7299-4EBF-85E4-B1753807A212}" type="parTrans" cxnId="{FEC7B314-AA24-48C1-BA69-04EE3E5DF66E}">
      <dgm:prSet/>
      <dgm:spPr/>
      <dgm:t>
        <a:bodyPr/>
        <a:lstStyle/>
        <a:p>
          <a:endParaRPr lang="en-IN"/>
        </a:p>
      </dgm:t>
    </dgm:pt>
    <dgm:pt modelId="{C9E6AC84-2B32-4C03-9146-C004AA812F53}" type="sibTrans" cxnId="{FEC7B314-AA24-48C1-BA69-04EE3E5DF66E}">
      <dgm:prSet/>
      <dgm:spPr/>
      <dgm:t>
        <a:bodyPr/>
        <a:lstStyle/>
        <a:p>
          <a:endParaRPr lang="en-IN"/>
        </a:p>
      </dgm:t>
    </dgm:pt>
    <dgm:pt modelId="{B95F4CB8-31A5-42BC-83A1-6F99500F7199}">
      <dgm:prSet phldrT="[Text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ptos Display" panose="020B0004020202020204" pitchFamily="34" charset="0"/>
              <a:ea typeface="+mn-ea"/>
              <a:cs typeface="+mn-cs"/>
            </a:rPr>
            <a:t>Monitor sales mode vs revenue behavior to fine-tune product placement and distribution strategy.</a:t>
          </a:r>
          <a:endParaRPr lang="en-IN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ptos Display" panose="020B0004020202020204" pitchFamily="34" charset="0"/>
            <a:ea typeface="+mn-ea"/>
            <a:cs typeface="+mn-cs"/>
          </a:endParaRPr>
        </a:p>
      </dgm:t>
    </dgm:pt>
    <dgm:pt modelId="{BC1B5562-0DA0-47B9-A4E6-0F8715127940}" type="parTrans" cxnId="{59A287F8-2F2C-42AE-A09C-347ED49A5964}">
      <dgm:prSet/>
      <dgm:spPr/>
      <dgm:t>
        <a:bodyPr/>
        <a:lstStyle/>
        <a:p>
          <a:endParaRPr lang="en-IN"/>
        </a:p>
      </dgm:t>
    </dgm:pt>
    <dgm:pt modelId="{58CDA3A8-1C07-43E5-A66A-BABAF2657365}" type="sibTrans" cxnId="{59A287F8-2F2C-42AE-A09C-347ED49A5964}">
      <dgm:prSet/>
      <dgm:spPr/>
      <dgm:t>
        <a:bodyPr/>
        <a:lstStyle/>
        <a:p>
          <a:endParaRPr lang="en-IN"/>
        </a:p>
      </dgm:t>
    </dgm:pt>
    <dgm:pt modelId="{FA53FA5F-DA81-4A84-96E7-E8F9CC422036}">
      <dgm:prSet phldrT="[Text]"/>
      <dgm:spPr/>
      <dgm:t>
        <a:bodyPr/>
        <a:lstStyle/>
        <a:p>
          <a:endParaRPr lang="en-IN" dirty="0"/>
        </a:p>
      </dgm:t>
    </dgm:pt>
    <dgm:pt modelId="{A11F9481-79A8-40AF-BB89-8366C5079B5D}" type="parTrans" cxnId="{3E398623-4325-4CBE-80E0-D8AB366CB0F5}">
      <dgm:prSet/>
      <dgm:spPr/>
      <dgm:t>
        <a:bodyPr/>
        <a:lstStyle/>
        <a:p>
          <a:endParaRPr lang="en-IN"/>
        </a:p>
      </dgm:t>
    </dgm:pt>
    <dgm:pt modelId="{1983FD29-FE6A-47CE-87D9-69D3865D595E}" type="sibTrans" cxnId="{3E398623-4325-4CBE-80E0-D8AB366CB0F5}">
      <dgm:prSet/>
      <dgm:spPr/>
      <dgm:t>
        <a:bodyPr/>
        <a:lstStyle/>
        <a:p>
          <a:endParaRPr lang="en-IN"/>
        </a:p>
      </dgm:t>
    </dgm:pt>
    <dgm:pt modelId="{75D30827-0EE3-431B-8106-2FA0F96CC9B7}">
      <dgm:prSet phldrT="[Text]" custT="1"/>
      <dgm:spPr/>
      <dgm:t>
        <a:bodyPr/>
        <a:lstStyle/>
        <a:p>
          <a:r>
            <a:rPr lang="en-US" sz="2000" dirty="0">
              <a:latin typeface="Aptos Display" panose="020B0004020202020204" pitchFamily="34" charset="0"/>
            </a:rPr>
            <a:t>Deploy referral programs and digital loyalty campaigns for the 25–30 group to expand peer acquisition.</a:t>
          </a:r>
          <a:endParaRPr lang="en-IN" sz="2000" dirty="0">
            <a:latin typeface="Aptos Display" panose="020B0004020202020204" pitchFamily="34" charset="0"/>
          </a:endParaRPr>
        </a:p>
      </dgm:t>
    </dgm:pt>
    <dgm:pt modelId="{DA0C5342-E899-4AFD-A932-E28A934F090D}" type="parTrans" cxnId="{744AF91D-8D93-41AC-9149-CE713E3F33D8}">
      <dgm:prSet/>
      <dgm:spPr/>
      <dgm:t>
        <a:bodyPr/>
        <a:lstStyle/>
        <a:p>
          <a:endParaRPr lang="en-IN"/>
        </a:p>
      </dgm:t>
    </dgm:pt>
    <dgm:pt modelId="{00075422-1BE4-45B7-A9A2-8C2A2A65F347}" type="sibTrans" cxnId="{744AF91D-8D93-41AC-9149-CE713E3F33D8}">
      <dgm:prSet/>
      <dgm:spPr/>
      <dgm:t>
        <a:bodyPr/>
        <a:lstStyle/>
        <a:p>
          <a:endParaRPr lang="en-IN"/>
        </a:p>
      </dgm:t>
    </dgm:pt>
    <dgm:pt modelId="{A42E42F1-327D-4BD2-BE38-032BBB37561B}" type="pres">
      <dgm:prSet presAssocID="{8BACE1F5-B78C-4784-A329-48DB80E7460A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8454ACA3-5E1B-4931-BECD-6FD528339CB2}" type="pres">
      <dgm:prSet presAssocID="{55EA483E-AFA5-4CA0-BD79-0ABA72712ABE}" presName="composite" presStyleCnt="0"/>
      <dgm:spPr/>
    </dgm:pt>
    <dgm:pt modelId="{9153BCBB-CA41-4906-BF60-1534C87A3956}" type="pres">
      <dgm:prSet presAssocID="{55EA483E-AFA5-4CA0-BD79-0ABA72712ABE}" presName="FirstChild" presStyleLbl="revTx" presStyleIdx="0" presStyleCnt="12">
        <dgm:presLayoutVars>
          <dgm:chMax val="0"/>
          <dgm:chPref val="0"/>
          <dgm:bulletEnabled val="1"/>
        </dgm:presLayoutVars>
      </dgm:prSet>
      <dgm:spPr/>
    </dgm:pt>
    <dgm:pt modelId="{31A0C024-68BA-4EFD-9BD2-0CBF4120BCC4}" type="pres">
      <dgm:prSet presAssocID="{55EA483E-AFA5-4CA0-BD79-0ABA72712ABE}" presName="Parent" presStyleLbl="alignNode1" presStyleIdx="0" presStyleCnt="6" custScaleX="139062" custLinFactNeighborX="9766">
        <dgm:presLayoutVars>
          <dgm:chMax val="3"/>
          <dgm:chPref val="3"/>
          <dgm:bulletEnabled val="1"/>
        </dgm:presLayoutVars>
      </dgm:prSet>
      <dgm:spPr/>
    </dgm:pt>
    <dgm:pt modelId="{710E6B2E-8388-436D-AF1F-26CE4A980490}" type="pres">
      <dgm:prSet presAssocID="{55EA483E-AFA5-4CA0-BD79-0ABA72712ABE}" presName="Accent" presStyleLbl="parChTrans1D1" presStyleIdx="0" presStyleCnt="6"/>
      <dgm:spPr/>
    </dgm:pt>
    <dgm:pt modelId="{EE11FC19-1E56-4B5C-944A-06D08ABD6F94}" type="pres">
      <dgm:prSet presAssocID="{55EA483E-AFA5-4CA0-BD79-0ABA72712ABE}" presName="Child" presStyleLbl="revTx" presStyleIdx="1" presStyleCnt="12" custScaleY="116629">
        <dgm:presLayoutVars>
          <dgm:chMax val="0"/>
          <dgm:chPref val="0"/>
          <dgm:bulletEnabled val="1"/>
        </dgm:presLayoutVars>
      </dgm:prSet>
      <dgm:spPr/>
    </dgm:pt>
    <dgm:pt modelId="{4A287C0D-E19E-47FE-9B2D-F7B19B7065CB}" type="pres">
      <dgm:prSet presAssocID="{71AB1DA0-8265-4D4A-B65A-7B7E99FDF301}" presName="sibTrans" presStyleCnt="0"/>
      <dgm:spPr/>
    </dgm:pt>
    <dgm:pt modelId="{7407D0E4-DEA0-4531-BD53-F451E215F5A8}" type="pres">
      <dgm:prSet presAssocID="{A4E14FF2-DC5B-4950-AA14-95B07EE70685}" presName="composite" presStyleCnt="0"/>
      <dgm:spPr/>
    </dgm:pt>
    <dgm:pt modelId="{2130D0CE-14BF-49FC-B797-5A18F65224EC}" type="pres">
      <dgm:prSet presAssocID="{A4E14FF2-DC5B-4950-AA14-95B07EE70685}" presName="FirstChild" presStyleLbl="revTx" presStyleIdx="2" presStyleCnt="12">
        <dgm:presLayoutVars>
          <dgm:chMax val="0"/>
          <dgm:chPref val="0"/>
          <dgm:bulletEnabled val="1"/>
        </dgm:presLayoutVars>
      </dgm:prSet>
      <dgm:spPr/>
    </dgm:pt>
    <dgm:pt modelId="{FC16F9A5-7B7F-4F8E-872A-56954B0396B5}" type="pres">
      <dgm:prSet presAssocID="{A4E14FF2-DC5B-4950-AA14-95B07EE70685}" presName="Parent" presStyleLbl="alignNode1" presStyleIdx="1" presStyleCnt="6" custScaleX="139062" custLinFactNeighborX="9766">
        <dgm:presLayoutVars>
          <dgm:chMax val="3"/>
          <dgm:chPref val="3"/>
          <dgm:bulletEnabled val="1"/>
        </dgm:presLayoutVars>
      </dgm:prSet>
      <dgm:spPr>
        <a:xfrm>
          <a:off x="0" y="1359647"/>
          <a:ext cx="3883152" cy="445116"/>
        </a:xfrm>
        <a:prstGeom prst="round2SameRect">
          <a:avLst>
            <a:gd name="adj1" fmla="val 16670"/>
            <a:gd name="adj2" fmla="val 0"/>
          </a:avLst>
        </a:prstGeom>
      </dgm:spPr>
    </dgm:pt>
    <dgm:pt modelId="{4AAA5101-58F8-4D39-BDBD-F5374169B2A0}" type="pres">
      <dgm:prSet presAssocID="{A4E14FF2-DC5B-4950-AA14-95B07EE70685}" presName="Accent" presStyleLbl="parChTrans1D1" presStyleIdx="1" presStyleCnt="6"/>
      <dgm:spPr/>
    </dgm:pt>
    <dgm:pt modelId="{1FD58118-1913-4DCA-BCBC-39AB3BA09AEB}" type="pres">
      <dgm:prSet presAssocID="{A4E14FF2-DC5B-4950-AA14-95B07EE70685}" presName="Child" presStyleLbl="revTx" presStyleIdx="3" presStyleCnt="12" custScaleY="118958">
        <dgm:presLayoutVars>
          <dgm:chMax val="0"/>
          <dgm:chPref val="0"/>
          <dgm:bulletEnabled val="1"/>
        </dgm:presLayoutVars>
      </dgm:prSet>
      <dgm:spPr/>
    </dgm:pt>
    <dgm:pt modelId="{A313A014-5D17-4C22-B127-481371502BA0}" type="pres">
      <dgm:prSet presAssocID="{E84BEA3E-0145-4A35-88A6-0BF6081F91B6}" presName="sibTrans" presStyleCnt="0"/>
      <dgm:spPr/>
    </dgm:pt>
    <dgm:pt modelId="{E7F5A5D9-4706-45D9-BD36-26BF2647E185}" type="pres">
      <dgm:prSet presAssocID="{08CCFC8A-EF70-4717-8D88-D2E76C53BC0D}" presName="composite" presStyleCnt="0"/>
      <dgm:spPr/>
    </dgm:pt>
    <dgm:pt modelId="{2D0BBB72-DCE0-41F9-9616-B3C548F41B52}" type="pres">
      <dgm:prSet presAssocID="{08CCFC8A-EF70-4717-8D88-D2E76C53BC0D}" presName="FirstChild" presStyleLbl="revTx" presStyleIdx="4" presStyleCnt="12">
        <dgm:presLayoutVars>
          <dgm:chMax val="0"/>
          <dgm:chPref val="0"/>
          <dgm:bulletEnabled val="1"/>
        </dgm:presLayoutVars>
      </dgm:prSet>
      <dgm:spPr/>
    </dgm:pt>
    <dgm:pt modelId="{DE459E97-0AE4-4E58-A94F-A564181EF962}" type="pres">
      <dgm:prSet presAssocID="{08CCFC8A-EF70-4717-8D88-D2E76C53BC0D}" presName="Parent" presStyleLbl="alignNode1" presStyleIdx="2" presStyleCnt="6" custScaleX="139989" custLinFactNeighborX="9997">
        <dgm:presLayoutVars>
          <dgm:chMax val="3"/>
          <dgm:chPref val="3"/>
          <dgm:bulletEnabled val="1"/>
        </dgm:presLayoutVars>
      </dgm:prSet>
      <dgm:spPr/>
    </dgm:pt>
    <dgm:pt modelId="{87C215C6-AEF1-495F-B373-1E1C112DA17D}" type="pres">
      <dgm:prSet presAssocID="{08CCFC8A-EF70-4717-8D88-D2E76C53BC0D}" presName="Accent" presStyleLbl="parChTrans1D1" presStyleIdx="2" presStyleCnt="6"/>
      <dgm:spPr/>
    </dgm:pt>
    <dgm:pt modelId="{A1D1408F-1DF3-4406-935C-6CF731F579E6}" type="pres">
      <dgm:prSet presAssocID="{08CCFC8A-EF70-4717-8D88-D2E76C53BC0D}" presName="Child" presStyleLbl="revTx" presStyleIdx="5" presStyleCnt="12" custScaleY="78224">
        <dgm:presLayoutVars>
          <dgm:chMax val="0"/>
          <dgm:chPref val="0"/>
          <dgm:bulletEnabled val="1"/>
        </dgm:presLayoutVars>
      </dgm:prSet>
      <dgm:spPr/>
    </dgm:pt>
    <dgm:pt modelId="{FB6DF86B-E6A0-4750-A07B-8FBF2AEAA8E0}" type="pres">
      <dgm:prSet presAssocID="{99D0B3ED-C134-454C-98AB-77605039FCF8}" presName="sibTrans" presStyleCnt="0"/>
      <dgm:spPr/>
    </dgm:pt>
    <dgm:pt modelId="{38FEC7CA-6F5E-48DD-B961-3BEE9299176F}" type="pres">
      <dgm:prSet presAssocID="{26F87107-7D33-4232-BEA3-34C385EC44BD}" presName="composite" presStyleCnt="0"/>
      <dgm:spPr/>
    </dgm:pt>
    <dgm:pt modelId="{0366E1A5-03D0-496D-9120-EFC8EE4B23D2}" type="pres">
      <dgm:prSet presAssocID="{26F87107-7D33-4232-BEA3-34C385EC44BD}" presName="FirstChild" presStyleLbl="revTx" presStyleIdx="6" presStyleCnt="12">
        <dgm:presLayoutVars>
          <dgm:chMax val="0"/>
          <dgm:chPref val="0"/>
          <dgm:bulletEnabled val="1"/>
        </dgm:presLayoutVars>
      </dgm:prSet>
      <dgm:spPr/>
    </dgm:pt>
    <dgm:pt modelId="{7EE50B40-3C21-433F-9385-2457424B2F67}" type="pres">
      <dgm:prSet presAssocID="{26F87107-7D33-4232-BEA3-34C385EC44BD}" presName="Parent" presStyleLbl="alignNode1" presStyleIdx="3" presStyleCnt="6" custScaleX="139062" custLinFactNeighborX="9765">
        <dgm:presLayoutVars>
          <dgm:chMax val="3"/>
          <dgm:chPref val="3"/>
          <dgm:bulletEnabled val="1"/>
        </dgm:presLayoutVars>
      </dgm:prSet>
      <dgm:spPr/>
    </dgm:pt>
    <dgm:pt modelId="{FC6EA28F-7822-4F37-9689-A8FB5EEFEC99}" type="pres">
      <dgm:prSet presAssocID="{26F87107-7D33-4232-BEA3-34C385EC44BD}" presName="Accent" presStyleLbl="parChTrans1D1" presStyleIdx="3" presStyleCnt="6"/>
      <dgm:spPr/>
    </dgm:pt>
    <dgm:pt modelId="{54751106-696C-440B-B4F1-E7B17BB946F3}" type="pres">
      <dgm:prSet presAssocID="{26F87107-7D33-4232-BEA3-34C385EC44BD}" presName="Child" presStyleLbl="revTx" presStyleIdx="7" presStyleCnt="12" custScaleY="118593">
        <dgm:presLayoutVars>
          <dgm:chMax val="0"/>
          <dgm:chPref val="0"/>
          <dgm:bulletEnabled val="1"/>
        </dgm:presLayoutVars>
      </dgm:prSet>
      <dgm:spPr/>
    </dgm:pt>
    <dgm:pt modelId="{7C7AE1E5-7D00-4DF8-9AAD-D8F4FED50942}" type="pres">
      <dgm:prSet presAssocID="{58C285A0-0BC7-497C-8164-710A012FA229}" presName="sibTrans" presStyleCnt="0"/>
      <dgm:spPr/>
    </dgm:pt>
    <dgm:pt modelId="{1FCA8121-924F-4A3D-A676-8CD6EA9CA48A}" type="pres">
      <dgm:prSet presAssocID="{132CB47E-0240-4AF3-B1A8-623BD232C042}" presName="composite" presStyleCnt="0"/>
      <dgm:spPr/>
    </dgm:pt>
    <dgm:pt modelId="{A6230729-B67C-44A7-B320-79B822F7B651}" type="pres">
      <dgm:prSet presAssocID="{132CB47E-0240-4AF3-B1A8-623BD232C042}" presName="FirstChild" presStyleLbl="revTx" presStyleIdx="8" presStyleCnt="12">
        <dgm:presLayoutVars>
          <dgm:chMax val="0"/>
          <dgm:chPref val="0"/>
          <dgm:bulletEnabled val="1"/>
        </dgm:presLayoutVars>
      </dgm:prSet>
      <dgm:spPr/>
    </dgm:pt>
    <dgm:pt modelId="{AB5009E8-591E-462F-9ED6-330D7A62C1D4}" type="pres">
      <dgm:prSet presAssocID="{132CB47E-0240-4AF3-B1A8-623BD232C042}" presName="Parent" presStyleLbl="alignNode1" presStyleIdx="4" presStyleCnt="6" custScaleX="139062" custLinFactNeighborX="9765">
        <dgm:presLayoutVars>
          <dgm:chMax val="3"/>
          <dgm:chPref val="3"/>
          <dgm:bulletEnabled val="1"/>
        </dgm:presLayoutVars>
      </dgm:prSet>
      <dgm:spPr/>
    </dgm:pt>
    <dgm:pt modelId="{DCC2BDE7-AF52-496C-BBEA-E4A3C98F21C7}" type="pres">
      <dgm:prSet presAssocID="{132CB47E-0240-4AF3-B1A8-623BD232C042}" presName="Accent" presStyleLbl="parChTrans1D1" presStyleIdx="4" presStyleCnt="6"/>
      <dgm:spPr/>
    </dgm:pt>
    <dgm:pt modelId="{C335C882-95EC-4A52-980F-4FC7306E03B2}" type="pres">
      <dgm:prSet presAssocID="{132CB47E-0240-4AF3-B1A8-623BD232C042}" presName="Child" presStyleLbl="revTx" presStyleIdx="9" presStyleCnt="12" custScaleY="77987">
        <dgm:presLayoutVars>
          <dgm:chMax val="0"/>
          <dgm:chPref val="0"/>
          <dgm:bulletEnabled val="1"/>
        </dgm:presLayoutVars>
      </dgm:prSet>
      <dgm:spPr/>
    </dgm:pt>
    <dgm:pt modelId="{A17CAB9F-D046-42C5-80E5-4478D0F0D1CE}" type="pres">
      <dgm:prSet presAssocID="{6FBEC7C5-7212-4F03-BD1C-F525414B7CDE}" presName="sibTrans" presStyleCnt="0"/>
      <dgm:spPr/>
    </dgm:pt>
    <dgm:pt modelId="{BEC72830-C30F-44CE-A846-5E1157CC521F}" type="pres">
      <dgm:prSet presAssocID="{076DBA24-75DC-475A-8AE5-DC59BC7C9011}" presName="composite" presStyleCnt="0"/>
      <dgm:spPr/>
    </dgm:pt>
    <dgm:pt modelId="{7209A41D-40BE-4AEC-A095-17D80CD7DA4E}" type="pres">
      <dgm:prSet presAssocID="{076DBA24-75DC-475A-8AE5-DC59BC7C9011}" presName="FirstChild" presStyleLbl="revTx" presStyleIdx="10" presStyleCnt="12">
        <dgm:presLayoutVars>
          <dgm:chMax val="0"/>
          <dgm:chPref val="0"/>
          <dgm:bulletEnabled val="1"/>
        </dgm:presLayoutVars>
      </dgm:prSet>
      <dgm:spPr/>
    </dgm:pt>
    <dgm:pt modelId="{77B8B11D-5107-45F8-80D3-72F4DC5659C6}" type="pres">
      <dgm:prSet presAssocID="{076DBA24-75DC-475A-8AE5-DC59BC7C9011}" presName="Parent" presStyleLbl="alignNode1" presStyleIdx="5" presStyleCnt="6" custScaleX="139062" custLinFactNeighborX="9765">
        <dgm:presLayoutVars>
          <dgm:chMax val="3"/>
          <dgm:chPref val="3"/>
          <dgm:bulletEnabled val="1"/>
        </dgm:presLayoutVars>
      </dgm:prSet>
      <dgm:spPr/>
    </dgm:pt>
    <dgm:pt modelId="{452A59CB-5A66-41F9-8FBD-1312D80CA37D}" type="pres">
      <dgm:prSet presAssocID="{076DBA24-75DC-475A-8AE5-DC59BC7C9011}" presName="Accent" presStyleLbl="parChTrans1D1" presStyleIdx="5" presStyleCnt="6"/>
      <dgm:spPr/>
    </dgm:pt>
    <dgm:pt modelId="{FCF7D76B-7FDD-4626-B8D0-9F5EC940002D}" type="pres">
      <dgm:prSet presAssocID="{076DBA24-75DC-475A-8AE5-DC59BC7C9011}" presName="Child" presStyleLbl="revTx" presStyleIdx="11" presStyleCnt="12" custScaleY="75923" custLinFactNeighborX="13125" custLinFactNeighborY="17855">
        <dgm:presLayoutVars>
          <dgm:chMax val="0"/>
          <dgm:chPref val="0"/>
          <dgm:bulletEnabled val="1"/>
        </dgm:presLayoutVars>
      </dgm:prSet>
      <dgm:spPr/>
    </dgm:pt>
  </dgm:ptLst>
  <dgm:cxnLst>
    <dgm:cxn modelId="{4BEDA10F-19E2-4D2B-81E9-DEE73E0D2E02}" srcId="{8BACE1F5-B78C-4784-A329-48DB80E7460A}" destId="{132CB47E-0240-4AF3-B1A8-623BD232C042}" srcOrd="4" destOrd="0" parTransId="{B5AAE160-FAF3-46EC-AFB2-1A9CA802EB23}" sibTransId="{6FBEC7C5-7212-4F03-BD1C-F525414B7CDE}"/>
    <dgm:cxn modelId="{FEC7B314-AA24-48C1-BA69-04EE3E5DF66E}" srcId="{076DBA24-75DC-475A-8AE5-DC59BC7C9011}" destId="{699E03B8-564E-4D8B-A8FB-85ED0CDA38B4}" srcOrd="0" destOrd="0" parTransId="{EDE8B70F-7299-4EBF-85E4-B1753807A212}" sibTransId="{C9E6AC84-2B32-4C03-9146-C004AA812F53}"/>
    <dgm:cxn modelId="{3216E714-D1A2-4397-9815-F1D591A05F7D}" type="presOf" srcId="{A4E14FF2-DC5B-4950-AA14-95B07EE70685}" destId="{FC16F9A5-7B7F-4F8E-872A-56954B0396B5}" srcOrd="0" destOrd="0" presId="urn:microsoft.com/office/officeart/2011/layout/TabList"/>
    <dgm:cxn modelId="{1A8DC619-E0E5-40BE-A75A-318844886182}" srcId="{55EA483E-AFA5-4CA0-BD79-0ABA72712ABE}" destId="{080AA376-DC49-4F4D-9203-AC8B2B5CD569}" srcOrd="0" destOrd="0" parTransId="{65FB98D8-8E9C-4C7F-8F10-1C1F5F29D157}" sibTransId="{D509A058-797E-4297-A7C2-3682FFF649C1}"/>
    <dgm:cxn modelId="{744AF91D-8D93-41AC-9149-CE713E3F33D8}" srcId="{08CCFC8A-EF70-4717-8D88-D2E76C53BC0D}" destId="{75D30827-0EE3-431B-8106-2FA0F96CC9B7}" srcOrd="2" destOrd="0" parTransId="{DA0C5342-E899-4AFD-A932-E28A934F090D}" sibTransId="{00075422-1BE4-45B7-A9A2-8C2A2A65F347}"/>
    <dgm:cxn modelId="{8A99BE1F-8290-4628-8870-8FCAA3C0F41C}" srcId="{55EA483E-AFA5-4CA0-BD79-0ABA72712ABE}" destId="{1285C146-A098-4F37-A72C-56258862D768}" srcOrd="3" destOrd="0" parTransId="{45FA3238-1CB0-4F03-8775-256A6C81E67E}" sibTransId="{2F91369F-16E3-49F9-AD3A-AFDDA47BD769}"/>
    <dgm:cxn modelId="{5779E11F-9BF3-4E0D-8184-14113FD85F51}" srcId="{8BACE1F5-B78C-4784-A329-48DB80E7460A}" destId="{A4E14FF2-DC5B-4950-AA14-95B07EE70685}" srcOrd="1" destOrd="0" parTransId="{EADE5611-164C-4761-80AE-5691EC108284}" sibTransId="{E84BEA3E-0145-4A35-88A6-0BF6081F91B6}"/>
    <dgm:cxn modelId="{8DF78F21-368F-4FC8-92FD-57EA5AC90EAA}" type="presOf" srcId="{2DC1D7EF-D5CA-4915-8F86-7BFBCCC87641}" destId="{2D0BBB72-DCE0-41F9-9616-B3C548F41B52}" srcOrd="0" destOrd="0" presId="urn:microsoft.com/office/officeart/2011/layout/TabList"/>
    <dgm:cxn modelId="{9F182622-41E8-4D9A-9300-C41F2B567A53}" srcId="{8BACE1F5-B78C-4784-A329-48DB80E7460A}" destId="{08CCFC8A-EF70-4717-8D88-D2E76C53BC0D}" srcOrd="2" destOrd="0" parTransId="{CE1277D6-9395-417F-A5B1-F48434FAA593}" sibTransId="{99D0B3ED-C134-454C-98AB-77605039FCF8}"/>
    <dgm:cxn modelId="{3E398623-4325-4CBE-80E0-D8AB366CB0F5}" srcId="{A4E14FF2-DC5B-4950-AA14-95B07EE70685}" destId="{FA53FA5F-DA81-4A84-96E7-E8F9CC422036}" srcOrd="0" destOrd="0" parTransId="{A11F9481-79A8-40AF-BB89-8366C5079B5D}" sibTransId="{1983FD29-FE6A-47CE-87D9-69D3865D595E}"/>
    <dgm:cxn modelId="{6B476860-05B9-40BB-B153-0BF6C15823B0}" srcId="{A4E14FF2-DC5B-4950-AA14-95B07EE70685}" destId="{27B4A6A9-1C74-4BE0-9421-50EB865EB12A}" srcOrd="1" destOrd="0" parTransId="{1BEB022A-DFB6-4E40-BD56-7A78476E1730}" sibTransId="{3D5EE147-F6FE-479E-B769-CEFAF4FB80EA}"/>
    <dgm:cxn modelId="{4B353961-E27E-45D2-A53B-7E10A8C2A39D}" type="presOf" srcId="{C526F2C7-4AA6-453B-ABFC-7BC3003DDBA6}" destId="{1FD58118-1913-4DCA-BCBC-39AB3BA09AEB}" srcOrd="0" destOrd="1" presId="urn:microsoft.com/office/officeart/2011/layout/TabList"/>
    <dgm:cxn modelId="{7BC76D61-9B46-42CA-9343-022E9BAFB5EE}" type="presOf" srcId="{6170F428-4C49-4752-BF9F-8FFC94969153}" destId="{54751106-696C-440B-B4F1-E7B17BB946F3}" srcOrd="0" destOrd="1" presId="urn:microsoft.com/office/officeart/2011/layout/TabList"/>
    <dgm:cxn modelId="{F09C0163-7AE0-476A-9132-D6F945F004BB}" srcId="{26F87107-7D33-4232-BEA3-34C385EC44BD}" destId="{38502FAA-7874-4D01-84AB-FA02B31ABDAC}" srcOrd="3" destOrd="0" parTransId="{DD5513F8-DA9D-46F1-B392-59A72E67CA16}" sibTransId="{6C1BC80F-6647-4C56-A28E-731884FA7F5C}"/>
    <dgm:cxn modelId="{A5CE9E44-3461-4811-8FFE-F859BEF99ED8}" type="presOf" srcId="{076DBA24-75DC-475A-8AE5-DC59BC7C9011}" destId="{77B8B11D-5107-45F8-80D3-72F4DC5659C6}" srcOrd="0" destOrd="0" presId="urn:microsoft.com/office/officeart/2011/layout/TabList"/>
    <dgm:cxn modelId="{68826265-FE67-4306-BCB1-8D6B4E5A9B38}" type="presOf" srcId="{132CB47E-0240-4AF3-B1A8-623BD232C042}" destId="{AB5009E8-591E-462F-9ED6-330D7A62C1D4}" srcOrd="0" destOrd="0" presId="urn:microsoft.com/office/officeart/2011/layout/TabList"/>
    <dgm:cxn modelId="{CFB0506B-DF27-4B94-9FDF-ADBF1D4E05C4}" type="presOf" srcId="{6CF2C728-DC00-42A1-BCB2-D1A0FE46929B}" destId="{C335C882-95EC-4A52-980F-4FC7306E03B2}" srcOrd="0" destOrd="0" presId="urn:microsoft.com/office/officeart/2011/layout/TabList"/>
    <dgm:cxn modelId="{10CEE36C-89C8-4B5F-A375-70C65DBD7CCB}" type="presOf" srcId="{1285C146-A098-4F37-A72C-56258862D768}" destId="{EE11FC19-1E56-4B5C-944A-06D08ABD6F94}" srcOrd="0" destOrd="2" presId="urn:microsoft.com/office/officeart/2011/layout/TabList"/>
    <dgm:cxn modelId="{2B9D494E-1DB3-4F10-B7F6-C5878F72B65A}" srcId="{A4E14FF2-DC5B-4950-AA14-95B07EE70685}" destId="{810CA144-E2CB-450C-AF9A-63EDA3C0BD2C}" srcOrd="3" destOrd="0" parTransId="{17F31B1A-9F86-4F67-9174-DEA314A0EBA4}" sibTransId="{4729D907-F52B-44DB-A534-EC15C5802872}"/>
    <dgm:cxn modelId="{F9FF1E50-5533-46BE-A1B3-A61750251E66}" type="presOf" srcId="{F8D78F2B-1978-4BB2-B25F-C31D48C4E9B4}" destId="{EE11FC19-1E56-4B5C-944A-06D08ABD6F94}" srcOrd="0" destOrd="1" presId="urn:microsoft.com/office/officeart/2011/layout/TabList"/>
    <dgm:cxn modelId="{B4D84352-6679-4A9D-AA3E-9409589E81C8}" srcId="{55EA483E-AFA5-4CA0-BD79-0ABA72712ABE}" destId="{36A20D1B-E4C5-4614-9459-7D551A3534BE}" srcOrd="1" destOrd="0" parTransId="{0AF484E9-A92A-48BA-8D59-6DA398097105}" sibTransId="{3F0DD650-2E4A-493D-BC8F-761696727647}"/>
    <dgm:cxn modelId="{03704B72-1A43-44C8-8086-77BE07DF59C8}" srcId="{8BACE1F5-B78C-4784-A329-48DB80E7460A}" destId="{26F87107-7D33-4232-BEA3-34C385EC44BD}" srcOrd="3" destOrd="0" parTransId="{7EDBA7C9-1E42-46A5-B5C9-1B8FDDECCF3D}" sibTransId="{58C285A0-0BC7-497C-8164-710A012FA229}"/>
    <dgm:cxn modelId="{0BF0CA55-4655-4FB2-9F7F-F809D83DBCAE}" type="presOf" srcId="{26F87107-7D33-4232-BEA3-34C385EC44BD}" destId="{7EE50B40-3C21-433F-9385-2457424B2F67}" srcOrd="0" destOrd="0" presId="urn:microsoft.com/office/officeart/2011/layout/TabList"/>
    <dgm:cxn modelId="{D8C2ED57-F3D6-456F-9887-1CAFF5DB97B0}" srcId="{132CB47E-0240-4AF3-B1A8-623BD232C042}" destId="{6CF2C728-DC00-42A1-BCB2-D1A0FE46929B}" srcOrd="1" destOrd="0" parTransId="{D6AC6F70-7898-4E36-A730-C03F5BA9654D}" sibTransId="{F8C619AE-7445-4868-AD5C-01E98515D493}"/>
    <dgm:cxn modelId="{CA4E3878-62B2-43DF-8D6C-2DCB14248EAA}" srcId="{26F87107-7D33-4232-BEA3-34C385EC44BD}" destId="{6170F428-4C49-4752-BF9F-8FFC94969153}" srcOrd="2" destOrd="0" parTransId="{18033E30-C7E6-462C-861B-28EB1AD5E425}" sibTransId="{46A23910-D710-4546-B43E-AB08890C1866}"/>
    <dgm:cxn modelId="{7A9C4D79-8612-4301-9B9D-B90FA53A8811}" srcId="{08CCFC8A-EF70-4717-8D88-D2E76C53BC0D}" destId="{E0700AAD-A107-4DE9-BC10-356B9CA4AB59}" srcOrd="1" destOrd="0" parTransId="{1230BD20-263E-4B29-B5B9-1870129C8ED8}" sibTransId="{11DCD99A-D58A-406E-AD19-1CE456FB5950}"/>
    <dgm:cxn modelId="{79CB9A7F-B287-4BEA-B500-C74224734C60}" type="presOf" srcId="{810CA144-E2CB-450C-AF9A-63EDA3C0BD2C}" destId="{1FD58118-1913-4DCA-BCBC-39AB3BA09AEB}" srcOrd="0" destOrd="2" presId="urn:microsoft.com/office/officeart/2011/layout/TabList"/>
    <dgm:cxn modelId="{5213CD84-7475-4363-897D-53F451511256}" type="presOf" srcId="{36A20D1B-E4C5-4614-9459-7D551A3534BE}" destId="{EE11FC19-1E56-4B5C-944A-06D08ABD6F94}" srcOrd="0" destOrd="0" presId="urn:microsoft.com/office/officeart/2011/layout/TabList"/>
    <dgm:cxn modelId="{3B100E90-3FDA-44A6-8E7B-1895C119D9F0}" type="presOf" srcId="{15D355B7-64B9-4371-9C50-4AFE6A42B212}" destId="{A6230729-B67C-44A7-B320-79B822F7B651}" srcOrd="0" destOrd="0" presId="urn:microsoft.com/office/officeart/2011/layout/TabList"/>
    <dgm:cxn modelId="{BE1C9B95-DFC4-4744-BF90-31449841BAAA}" type="presOf" srcId="{B95F4CB8-31A5-42BC-83A1-6F99500F7199}" destId="{FCF7D76B-7FDD-4626-B8D0-9F5EC940002D}" srcOrd="0" destOrd="1" presId="urn:microsoft.com/office/officeart/2011/layout/TabList"/>
    <dgm:cxn modelId="{174D6A97-D165-4CF2-AC93-DF5F20BE86F9}" srcId="{55EA483E-AFA5-4CA0-BD79-0ABA72712ABE}" destId="{F8D78F2B-1978-4BB2-B25F-C31D48C4E9B4}" srcOrd="2" destOrd="0" parTransId="{E0325307-6B88-4538-8AFF-0B9AF051AAE0}" sibTransId="{C3B41644-E1C7-40CA-BFFE-B27E87354324}"/>
    <dgm:cxn modelId="{6855919B-0377-4ABB-9FFD-8370850F1287}" type="presOf" srcId="{76496F18-6BCE-4223-9DD3-EAAB64359F5F}" destId="{0366E1A5-03D0-496D-9120-EFC8EE4B23D2}" srcOrd="0" destOrd="0" presId="urn:microsoft.com/office/officeart/2011/layout/TabList"/>
    <dgm:cxn modelId="{37537E9D-1790-467E-BBF7-238F37409EE2}" type="presOf" srcId="{27B4A6A9-1C74-4BE0-9421-50EB865EB12A}" destId="{1FD58118-1913-4DCA-BCBC-39AB3BA09AEB}" srcOrd="0" destOrd="0" presId="urn:microsoft.com/office/officeart/2011/layout/TabList"/>
    <dgm:cxn modelId="{E5A7539E-4B88-49AC-8E51-27DC1720DD18}" srcId="{8BACE1F5-B78C-4784-A329-48DB80E7460A}" destId="{55EA483E-AFA5-4CA0-BD79-0ABA72712ABE}" srcOrd="0" destOrd="0" parTransId="{F6C4E0BA-8B0E-4AA6-BC73-C629D889B716}" sibTransId="{71AB1DA0-8265-4D4A-B65A-7B7E99FDF301}"/>
    <dgm:cxn modelId="{549307A5-5C9E-4139-9AA1-6861D85779E1}" srcId="{8BACE1F5-B78C-4784-A329-48DB80E7460A}" destId="{076DBA24-75DC-475A-8AE5-DC59BC7C9011}" srcOrd="5" destOrd="0" parTransId="{3C0BE419-7B8B-4227-9363-49FD8CDC23C7}" sibTransId="{25314EB5-DF9C-41E5-820D-C0230ABB6D73}"/>
    <dgm:cxn modelId="{5C41FDA8-B05E-4925-B819-519524CD3531}" srcId="{A4E14FF2-DC5B-4950-AA14-95B07EE70685}" destId="{C526F2C7-4AA6-453B-ABFC-7BC3003DDBA6}" srcOrd="2" destOrd="0" parTransId="{DC69ADAD-23C7-4F37-BA42-8BA28DDA3497}" sibTransId="{DA556239-7D81-42BA-BF8C-9CE9A4A6C824}"/>
    <dgm:cxn modelId="{5CA0B6AB-B535-46DA-BF77-40BAF6EADDEC}" type="presOf" srcId="{08CCFC8A-EF70-4717-8D88-D2E76C53BC0D}" destId="{DE459E97-0AE4-4E58-A94F-A564181EF962}" srcOrd="0" destOrd="0" presId="urn:microsoft.com/office/officeart/2011/layout/TabList"/>
    <dgm:cxn modelId="{FCDC0FB1-1061-443B-8758-011B7C3E56C0}" type="presOf" srcId="{8BACE1F5-B78C-4784-A329-48DB80E7460A}" destId="{A42E42F1-327D-4BD2-BE38-032BBB37561B}" srcOrd="0" destOrd="0" presId="urn:microsoft.com/office/officeart/2011/layout/TabList"/>
    <dgm:cxn modelId="{782871B5-2009-43B7-9C38-F80F23139285}" type="presOf" srcId="{FA53FA5F-DA81-4A84-96E7-E8F9CC422036}" destId="{2130D0CE-14BF-49FC-B797-5A18F65224EC}" srcOrd="0" destOrd="0" presId="urn:microsoft.com/office/officeart/2011/layout/TabList"/>
    <dgm:cxn modelId="{313BCAB7-816F-4C2B-A545-890D98ECBF96}" srcId="{26F87107-7D33-4232-BEA3-34C385EC44BD}" destId="{76496F18-6BCE-4223-9DD3-EAAB64359F5F}" srcOrd="0" destOrd="0" parTransId="{95F9359C-7890-46AD-B501-AA01DEF0BCAD}" sibTransId="{7356A351-9074-4E81-812F-84D35F5E2462}"/>
    <dgm:cxn modelId="{4DB05DCE-93E0-4904-94C7-38149AF38998}" srcId="{076DBA24-75DC-475A-8AE5-DC59BC7C9011}" destId="{5EB8840B-B5E8-433C-B224-9A7B033B05AA}" srcOrd="1" destOrd="0" parTransId="{02CAEA3B-8F1D-4447-87C2-638D2AC0F313}" sibTransId="{00F2ED4F-0CEF-45E6-AFF1-4FFA4674C9E2}"/>
    <dgm:cxn modelId="{EF4EAAD2-DD57-4822-AEB7-A5238A7C3BE2}" type="presOf" srcId="{3BA90BC3-62B4-4A7E-8748-97A14E0545AF}" destId="{C335C882-95EC-4A52-980F-4FC7306E03B2}" srcOrd="0" destOrd="1" presId="urn:microsoft.com/office/officeart/2011/layout/TabList"/>
    <dgm:cxn modelId="{09857AD3-E1F2-4531-98B4-B01F92A190E3}" srcId="{132CB47E-0240-4AF3-B1A8-623BD232C042}" destId="{15D355B7-64B9-4371-9C50-4AFE6A42B212}" srcOrd="0" destOrd="0" parTransId="{AB82935F-2497-419C-B79F-12B180FCDC36}" sibTransId="{D3931FFC-E895-4EBD-A0D9-52AC94E91ECD}"/>
    <dgm:cxn modelId="{B7A445D5-C712-42AA-89D1-EEE15FD3BDCB}" type="presOf" srcId="{5EB8840B-B5E8-433C-B224-9A7B033B05AA}" destId="{FCF7D76B-7FDD-4626-B8D0-9F5EC940002D}" srcOrd="0" destOrd="0" presId="urn:microsoft.com/office/officeart/2011/layout/TabList"/>
    <dgm:cxn modelId="{627E65DE-F340-4213-8222-52452BCF1EA7}" srcId="{08CCFC8A-EF70-4717-8D88-D2E76C53BC0D}" destId="{2DC1D7EF-D5CA-4915-8F86-7BFBCCC87641}" srcOrd="0" destOrd="0" parTransId="{7EFC3EFD-917B-4F73-8859-88E2C696504B}" sibTransId="{1DE537D9-F5BE-4C48-B009-69E124866F3C}"/>
    <dgm:cxn modelId="{F00E31E3-7864-4230-8030-1DD8C8BA2AB1}" type="presOf" srcId="{699E03B8-564E-4D8B-A8FB-85ED0CDA38B4}" destId="{7209A41D-40BE-4AEC-A095-17D80CD7DA4E}" srcOrd="0" destOrd="0" presId="urn:microsoft.com/office/officeart/2011/layout/TabList"/>
    <dgm:cxn modelId="{0D36EBE9-CFAC-4AB5-8B93-B803CC3C51B4}" type="presOf" srcId="{2CE0BC8D-24DA-4222-A691-75B85F504268}" destId="{54751106-696C-440B-B4F1-E7B17BB946F3}" srcOrd="0" destOrd="0" presId="urn:microsoft.com/office/officeart/2011/layout/TabList"/>
    <dgm:cxn modelId="{946404EB-8E91-46E0-B995-3BA5F3BB13BB}" type="presOf" srcId="{080AA376-DC49-4F4D-9203-AC8B2B5CD569}" destId="{9153BCBB-CA41-4906-BF60-1534C87A3956}" srcOrd="0" destOrd="0" presId="urn:microsoft.com/office/officeart/2011/layout/TabList"/>
    <dgm:cxn modelId="{59A287F8-2F2C-42AE-A09C-347ED49A5964}" srcId="{076DBA24-75DC-475A-8AE5-DC59BC7C9011}" destId="{B95F4CB8-31A5-42BC-83A1-6F99500F7199}" srcOrd="2" destOrd="0" parTransId="{BC1B5562-0DA0-47B9-A4E6-0F8715127940}" sibTransId="{58CDA3A8-1C07-43E5-A66A-BABAF2657365}"/>
    <dgm:cxn modelId="{9B2BD4F8-6F78-43FA-95EA-F681F7BAFBD1}" srcId="{26F87107-7D33-4232-BEA3-34C385EC44BD}" destId="{2CE0BC8D-24DA-4222-A691-75B85F504268}" srcOrd="1" destOrd="0" parTransId="{F2D112D1-35A6-45EA-AC26-494095078F51}" sibTransId="{FA1486B3-D6FE-438A-90EA-FC4A89DD07E8}"/>
    <dgm:cxn modelId="{3DB7FAF8-8D68-49F2-981F-8AB16E160A94}" type="presOf" srcId="{75D30827-0EE3-431B-8106-2FA0F96CC9B7}" destId="{A1D1408F-1DF3-4406-935C-6CF731F579E6}" srcOrd="0" destOrd="1" presId="urn:microsoft.com/office/officeart/2011/layout/TabList"/>
    <dgm:cxn modelId="{6D4F9DF9-7D88-4392-B3B1-26E6A813AC37}" type="presOf" srcId="{55EA483E-AFA5-4CA0-BD79-0ABA72712ABE}" destId="{31A0C024-68BA-4EFD-9BD2-0CBF4120BCC4}" srcOrd="0" destOrd="0" presId="urn:microsoft.com/office/officeart/2011/layout/TabList"/>
    <dgm:cxn modelId="{D5AEB1FC-DCEB-4EF5-A0BB-CFB263C794F1}" type="presOf" srcId="{E0700AAD-A107-4DE9-BC10-356B9CA4AB59}" destId="{A1D1408F-1DF3-4406-935C-6CF731F579E6}" srcOrd="0" destOrd="0" presId="urn:microsoft.com/office/officeart/2011/layout/TabList"/>
    <dgm:cxn modelId="{613313FE-5521-4AA6-A06C-2AFE1DD284F0}" type="presOf" srcId="{38502FAA-7874-4D01-84AB-FA02B31ABDAC}" destId="{54751106-696C-440B-B4F1-E7B17BB946F3}" srcOrd="0" destOrd="2" presId="urn:microsoft.com/office/officeart/2011/layout/TabList"/>
    <dgm:cxn modelId="{701AA9FF-5706-4A11-A9F7-31DE8EA7B41F}" srcId="{132CB47E-0240-4AF3-B1A8-623BD232C042}" destId="{3BA90BC3-62B4-4A7E-8748-97A14E0545AF}" srcOrd="2" destOrd="0" parTransId="{960FF8E8-656E-4A27-BBCC-84B6ECFB74A4}" sibTransId="{A80D28CA-7757-482A-99BD-6F89243D1B0A}"/>
    <dgm:cxn modelId="{AAE29EF2-F032-4842-B3CE-CB09FA595FD4}" type="presParOf" srcId="{A42E42F1-327D-4BD2-BE38-032BBB37561B}" destId="{8454ACA3-5E1B-4931-BECD-6FD528339CB2}" srcOrd="0" destOrd="0" presId="urn:microsoft.com/office/officeart/2011/layout/TabList"/>
    <dgm:cxn modelId="{1B4D8EDB-B165-41D8-B323-15595399B792}" type="presParOf" srcId="{8454ACA3-5E1B-4931-BECD-6FD528339CB2}" destId="{9153BCBB-CA41-4906-BF60-1534C87A3956}" srcOrd="0" destOrd="0" presId="urn:microsoft.com/office/officeart/2011/layout/TabList"/>
    <dgm:cxn modelId="{3202E290-1A85-445E-96A2-BD97EB22DFEB}" type="presParOf" srcId="{8454ACA3-5E1B-4931-BECD-6FD528339CB2}" destId="{31A0C024-68BA-4EFD-9BD2-0CBF4120BCC4}" srcOrd="1" destOrd="0" presId="urn:microsoft.com/office/officeart/2011/layout/TabList"/>
    <dgm:cxn modelId="{B5F9BF83-DFBE-4B6C-B12A-2CAC9127EE48}" type="presParOf" srcId="{8454ACA3-5E1B-4931-BECD-6FD528339CB2}" destId="{710E6B2E-8388-436D-AF1F-26CE4A980490}" srcOrd="2" destOrd="0" presId="urn:microsoft.com/office/officeart/2011/layout/TabList"/>
    <dgm:cxn modelId="{D7B5181D-8FA1-402D-A7DB-FD4D41B96C6F}" type="presParOf" srcId="{A42E42F1-327D-4BD2-BE38-032BBB37561B}" destId="{EE11FC19-1E56-4B5C-944A-06D08ABD6F94}" srcOrd="1" destOrd="0" presId="urn:microsoft.com/office/officeart/2011/layout/TabList"/>
    <dgm:cxn modelId="{0975C5B1-5CBE-4699-AE28-7993E591BA86}" type="presParOf" srcId="{A42E42F1-327D-4BD2-BE38-032BBB37561B}" destId="{4A287C0D-E19E-47FE-9B2D-F7B19B7065CB}" srcOrd="2" destOrd="0" presId="urn:microsoft.com/office/officeart/2011/layout/TabList"/>
    <dgm:cxn modelId="{130BF30F-851C-453D-909D-9364E09F5D04}" type="presParOf" srcId="{A42E42F1-327D-4BD2-BE38-032BBB37561B}" destId="{7407D0E4-DEA0-4531-BD53-F451E215F5A8}" srcOrd="3" destOrd="0" presId="urn:microsoft.com/office/officeart/2011/layout/TabList"/>
    <dgm:cxn modelId="{410A397B-A002-409D-BC18-AC349A5E4DC5}" type="presParOf" srcId="{7407D0E4-DEA0-4531-BD53-F451E215F5A8}" destId="{2130D0CE-14BF-49FC-B797-5A18F65224EC}" srcOrd="0" destOrd="0" presId="urn:microsoft.com/office/officeart/2011/layout/TabList"/>
    <dgm:cxn modelId="{5B67E355-8517-4497-8CD7-A0BDCD0C9279}" type="presParOf" srcId="{7407D0E4-DEA0-4531-BD53-F451E215F5A8}" destId="{FC16F9A5-7B7F-4F8E-872A-56954B0396B5}" srcOrd="1" destOrd="0" presId="urn:microsoft.com/office/officeart/2011/layout/TabList"/>
    <dgm:cxn modelId="{6EBC286F-78D8-46C9-835C-D82179769AA3}" type="presParOf" srcId="{7407D0E4-DEA0-4531-BD53-F451E215F5A8}" destId="{4AAA5101-58F8-4D39-BDBD-F5374169B2A0}" srcOrd="2" destOrd="0" presId="urn:microsoft.com/office/officeart/2011/layout/TabList"/>
    <dgm:cxn modelId="{2833CE4A-916E-4208-82F8-EAC52588BC9B}" type="presParOf" srcId="{A42E42F1-327D-4BD2-BE38-032BBB37561B}" destId="{1FD58118-1913-4DCA-BCBC-39AB3BA09AEB}" srcOrd="4" destOrd="0" presId="urn:microsoft.com/office/officeart/2011/layout/TabList"/>
    <dgm:cxn modelId="{DEE8F3EE-DCA8-45E6-9331-9776F51CD99F}" type="presParOf" srcId="{A42E42F1-327D-4BD2-BE38-032BBB37561B}" destId="{A313A014-5D17-4C22-B127-481371502BA0}" srcOrd="5" destOrd="0" presId="urn:microsoft.com/office/officeart/2011/layout/TabList"/>
    <dgm:cxn modelId="{840F84A5-03DA-4459-AEF3-C7B836D5B57F}" type="presParOf" srcId="{A42E42F1-327D-4BD2-BE38-032BBB37561B}" destId="{E7F5A5D9-4706-45D9-BD36-26BF2647E185}" srcOrd="6" destOrd="0" presId="urn:microsoft.com/office/officeart/2011/layout/TabList"/>
    <dgm:cxn modelId="{A502BD7D-C652-4922-AD93-DB278D8C2A84}" type="presParOf" srcId="{E7F5A5D9-4706-45D9-BD36-26BF2647E185}" destId="{2D0BBB72-DCE0-41F9-9616-B3C548F41B52}" srcOrd="0" destOrd="0" presId="urn:microsoft.com/office/officeart/2011/layout/TabList"/>
    <dgm:cxn modelId="{8268AB9E-BE57-462E-970B-828A7551F220}" type="presParOf" srcId="{E7F5A5D9-4706-45D9-BD36-26BF2647E185}" destId="{DE459E97-0AE4-4E58-A94F-A564181EF962}" srcOrd="1" destOrd="0" presId="urn:microsoft.com/office/officeart/2011/layout/TabList"/>
    <dgm:cxn modelId="{2CDA5B9D-5C1A-454A-A0CB-98F255452310}" type="presParOf" srcId="{E7F5A5D9-4706-45D9-BD36-26BF2647E185}" destId="{87C215C6-AEF1-495F-B373-1E1C112DA17D}" srcOrd="2" destOrd="0" presId="urn:microsoft.com/office/officeart/2011/layout/TabList"/>
    <dgm:cxn modelId="{7D35F5D1-F6C3-4EF8-BCEF-3F1696E5E05E}" type="presParOf" srcId="{A42E42F1-327D-4BD2-BE38-032BBB37561B}" destId="{A1D1408F-1DF3-4406-935C-6CF731F579E6}" srcOrd="7" destOrd="0" presId="urn:microsoft.com/office/officeart/2011/layout/TabList"/>
    <dgm:cxn modelId="{E6580957-89A6-4486-9900-3CF1C7E53A07}" type="presParOf" srcId="{A42E42F1-327D-4BD2-BE38-032BBB37561B}" destId="{FB6DF86B-E6A0-4750-A07B-8FBF2AEAA8E0}" srcOrd="8" destOrd="0" presId="urn:microsoft.com/office/officeart/2011/layout/TabList"/>
    <dgm:cxn modelId="{495C16F3-E63D-4074-9B32-982CD56C6C71}" type="presParOf" srcId="{A42E42F1-327D-4BD2-BE38-032BBB37561B}" destId="{38FEC7CA-6F5E-48DD-B961-3BEE9299176F}" srcOrd="9" destOrd="0" presId="urn:microsoft.com/office/officeart/2011/layout/TabList"/>
    <dgm:cxn modelId="{B30CDCF9-CA5C-4081-BF83-A0DF3890A2FD}" type="presParOf" srcId="{38FEC7CA-6F5E-48DD-B961-3BEE9299176F}" destId="{0366E1A5-03D0-496D-9120-EFC8EE4B23D2}" srcOrd="0" destOrd="0" presId="urn:microsoft.com/office/officeart/2011/layout/TabList"/>
    <dgm:cxn modelId="{5E9C6392-AC9C-4C73-9CD0-53D628D248FB}" type="presParOf" srcId="{38FEC7CA-6F5E-48DD-B961-3BEE9299176F}" destId="{7EE50B40-3C21-433F-9385-2457424B2F67}" srcOrd="1" destOrd="0" presId="urn:microsoft.com/office/officeart/2011/layout/TabList"/>
    <dgm:cxn modelId="{F131F2A1-FEBB-4B83-BDFB-480531D62F09}" type="presParOf" srcId="{38FEC7CA-6F5E-48DD-B961-3BEE9299176F}" destId="{FC6EA28F-7822-4F37-9689-A8FB5EEFEC99}" srcOrd="2" destOrd="0" presId="urn:microsoft.com/office/officeart/2011/layout/TabList"/>
    <dgm:cxn modelId="{4D63EEE4-E8A1-41BD-8B4A-736D65206DA4}" type="presParOf" srcId="{A42E42F1-327D-4BD2-BE38-032BBB37561B}" destId="{54751106-696C-440B-B4F1-E7B17BB946F3}" srcOrd="10" destOrd="0" presId="urn:microsoft.com/office/officeart/2011/layout/TabList"/>
    <dgm:cxn modelId="{97DCD240-067C-4E50-84B1-865549AE9BAB}" type="presParOf" srcId="{A42E42F1-327D-4BD2-BE38-032BBB37561B}" destId="{7C7AE1E5-7D00-4DF8-9AAD-D8F4FED50942}" srcOrd="11" destOrd="0" presId="urn:microsoft.com/office/officeart/2011/layout/TabList"/>
    <dgm:cxn modelId="{1BAFAE8E-2881-4FDE-BC3F-33C54C8A65DB}" type="presParOf" srcId="{A42E42F1-327D-4BD2-BE38-032BBB37561B}" destId="{1FCA8121-924F-4A3D-A676-8CD6EA9CA48A}" srcOrd="12" destOrd="0" presId="urn:microsoft.com/office/officeart/2011/layout/TabList"/>
    <dgm:cxn modelId="{CE3851F2-3EFF-44CD-A39C-784C86A9FFCE}" type="presParOf" srcId="{1FCA8121-924F-4A3D-A676-8CD6EA9CA48A}" destId="{A6230729-B67C-44A7-B320-79B822F7B651}" srcOrd="0" destOrd="0" presId="urn:microsoft.com/office/officeart/2011/layout/TabList"/>
    <dgm:cxn modelId="{5DACAE82-EC84-4B96-9BB2-FBEBE672A184}" type="presParOf" srcId="{1FCA8121-924F-4A3D-A676-8CD6EA9CA48A}" destId="{AB5009E8-591E-462F-9ED6-330D7A62C1D4}" srcOrd="1" destOrd="0" presId="urn:microsoft.com/office/officeart/2011/layout/TabList"/>
    <dgm:cxn modelId="{7BBD6307-F394-4FF3-9304-7EBD463D2943}" type="presParOf" srcId="{1FCA8121-924F-4A3D-A676-8CD6EA9CA48A}" destId="{DCC2BDE7-AF52-496C-BBEA-E4A3C98F21C7}" srcOrd="2" destOrd="0" presId="urn:microsoft.com/office/officeart/2011/layout/TabList"/>
    <dgm:cxn modelId="{0E231BAC-A13A-4674-A4F5-40D192F52235}" type="presParOf" srcId="{A42E42F1-327D-4BD2-BE38-032BBB37561B}" destId="{C335C882-95EC-4A52-980F-4FC7306E03B2}" srcOrd="13" destOrd="0" presId="urn:microsoft.com/office/officeart/2011/layout/TabList"/>
    <dgm:cxn modelId="{59FB3D92-4E80-4E0B-B55D-D493A8725C92}" type="presParOf" srcId="{A42E42F1-327D-4BD2-BE38-032BBB37561B}" destId="{A17CAB9F-D046-42C5-80E5-4478D0F0D1CE}" srcOrd="14" destOrd="0" presId="urn:microsoft.com/office/officeart/2011/layout/TabList"/>
    <dgm:cxn modelId="{B7FAE095-133C-47E3-903D-5F8CA671873F}" type="presParOf" srcId="{A42E42F1-327D-4BD2-BE38-032BBB37561B}" destId="{BEC72830-C30F-44CE-A846-5E1157CC521F}" srcOrd="15" destOrd="0" presId="urn:microsoft.com/office/officeart/2011/layout/TabList"/>
    <dgm:cxn modelId="{C1CA36A9-4F09-4F69-A767-F5724CDEDA39}" type="presParOf" srcId="{BEC72830-C30F-44CE-A846-5E1157CC521F}" destId="{7209A41D-40BE-4AEC-A095-17D80CD7DA4E}" srcOrd="0" destOrd="0" presId="urn:microsoft.com/office/officeart/2011/layout/TabList"/>
    <dgm:cxn modelId="{81B37CB9-EBDA-4B75-B11B-FB4FA83042B1}" type="presParOf" srcId="{BEC72830-C30F-44CE-A846-5E1157CC521F}" destId="{77B8B11D-5107-45F8-80D3-72F4DC5659C6}" srcOrd="1" destOrd="0" presId="urn:microsoft.com/office/officeart/2011/layout/TabList"/>
    <dgm:cxn modelId="{9D186EAF-D7F9-44A4-9DFE-5CA408EDC975}" type="presParOf" srcId="{BEC72830-C30F-44CE-A846-5E1157CC521F}" destId="{452A59CB-5A66-41F9-8FBD-1312D80CA37D}" srcOrd="2" destOrd="0" presId="urn:microsoft.com/office/officeart/2011/layout/TabList"/>
    <dgm:cxn modelId="{278CACDB-1258-427D-ABFC-BDCC4EC18DF8}" type="presParOf" srcId="{A42E42F1-327D-4BD2-BE38-032BBB37561B}" destId="{FCF7D76B-7FDD-4626-B8D0-9F5EC940002D}" srcOrd="16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3594C-9B5F-4087-B0F4-F99E19558A94}">
      <dsp:nvSpPr>
        <dsp:cNvPr id="0" name=""/>
        <dsp:cNvSpPr/>
      </dsp:nvSpPr>
      <dsp:spPr>
        <a:xfrm>
          <a:off x="2110" y="119865"/>
          <a:ext cx="3118499" cy="2148645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A56307-7CF9-444A-B043-AD28EE84B86F}">
      <dsp:nvSpPr>
        <dsp:cNvPr id="0" name=""/>
        <dsp:cNvSpPr/>
      </dsp:nvSpPr>
      <dsp:spPr>
        <a:xfrm>
          <a:off x="2110" y="2268511"/>
          <a:ext cx="3118499" cy="1156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bg1"/>
              </a:solidFill>
            </a:rPr>
            <a:t>Offline Agent</a:t>
          </a:r>
          <a:r>
            <a:rPr lang="en-IN" sz="2400" kern="1200" dirty="0">
              <a:solidFill>
                <a:schemeClr val="bg1"/>
              </a:solidFill>
            </a:rPr>
            <a:t> </a:t>
          </a:r>
        </a:p>
      </dsp:txBody>
      <dsp:txXfrm>
        <a:off x="2110" y="2268511"/>
        <a:ext cx="3118499" cy="1156963"/>
      </dsp:txXfrm>
    </dsp:sp>
    <dsp:sp modelId="{9299248A-4F04-4717-AF26-FE822988AF99}">
      <dsp:nvSpPr>
        <dsp:cNvPr id="0" name=""/>
        <dsp:cNvSpPr/>
      </dsp:nvSpPr>
      <dsp:spPr>
        <a:xfrm>
          <a:off x="3432590" y="119865"/>
          <a:ext cx="3118499" cy="2148645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44FFF-98C3-405C-B42A-3B75C4102E95}">
      <dsp:nvSpPr>
        <dsp:cNvPr id="0" name=""/>
        <dsp:cNvSpPr/>
      </dsp:nvSpPr>
      <dsp:spPr>
        <a:xfrm>
          <a:off x="3432590" y="2268511"/>
          <a:ext cx="3118499" cy="1156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bg1"/>
              </a:solidFill>
            </a:rPr>
            <a:t>Offline Direct</a:t>
          </a:r>
          <a:r>
            <a:rPr lang="en-IN" sz="2400" kern="1200" dirty="0">
              <a:solidFill>
                <a:schemeClr val="bg1"/>
              </a:solidFill>
            </a:rPr>
            <a:t> </a:t>
          </a:r>
        </a:p>
      </dsp:txBody>
      <dsp:txXfrm>
        <a:off x="3432590" y="2268511"/>
        <a:ext cx="3118499" cy="1156963"/>
      </dsp:txXfrm>
    </dsp:sp>
    <dsp:sp modelId="{A8D04AE4-D015-4EEA-9EE3-071E21AA87FA}">
      <dsp:nvSpPr>
        <dsp:cNvPr id="0" name=""/>
        <dsp:cNvSpPr/>
      </dsp:nvSpPr>
      <dsp:spPr>
        <a:xfrm>
          <a:off x="2110" y="3737324"/>
          <a:ext cx="3118499" cy="2148645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46146-DD12-4FB5-86FF-B3A3EC98B3C9}">
      <dsp:nvSpPr>
        <dsp:cNvPr id="0" name=""/>
        <dsp:cNvSpPr/>
      </dsp:nvSpPr>
      <dsp:spPr>
        <a:xfrm>
          <a:off x="2110" y="5885970"/>
          <a:ext cx="3118499" cy="1156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bg1"/>
              </a:solidFill>
            </a:rPr>
            <a:t>Online App</a:t>
          </a:r>
          <a:r>
            <a:rPr lang="en-IN" sz="2400" kern="1200" dirty="0">
              <a:solidFill>
                <a:schemeClr val="bg1"/>
              </a:solidFill>
            </a:rPr>
            <a:t> </a:t>
          </a:r>
        </a:p>
      </dsp:txBody>
      <dsp:txXfrm>
        <a:off x="2110" y="5885970"/>
        <a:ext cx="3118499" cy="1156963"/>
      </dsp:txXfrm>
    </dsp:sp>
    <dsp:sp modelId="{6EB0D8A5-7A95-4AA7-B9D9-CFD05A41106D}">
      <dsp:nvSpPr>
        <dsp:cNvPr id="0" name=""/>
        <dsp:cNvSpPr/>
      </dsp:nvSpPr>
      <dsp:spPr>
        <a:xfrm>
          <a:off x="3432590" y="3737324"/>
          <a:ext cx="3118499" cy="2148645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E24B4-2738-48C1-BB42-90F4811B52AD}">
      <dsp:nvSpPr>
        <dsp:cNvPr id="0" name=""/>
        <dsp:cNvSpPr/>
      </dsp:nvSpPr>
      <dsp:spPr>
        <a:xfrm>
          <a:off x="3432590" y="5885970"/>
          <a:ext cx="3118499" cy="1156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bg1"/>
              </a:solidFill>
            </a:rPr>
            <a:t>Online Website</a:t>
          </a:r>
          <a:r>
            <a:rPr lang="en-IN" sz="2400" kern="1200" dirty="0">
              <a:solidFill>
                <a:schemeClr val="bg1"/>
              </a:solidFill>
            </a:rPr>
            <a:t> </a:t>
          </a:r>
        </a:p>
      </dsp:txBody>
      <dsp:txXfrm>
        <a:off x="3432590" y="5885970"/>
        <a:ext cx="3118499" cy="11569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BF96F-5474-4B2D-AD16-4FD3BAAF1997}">
      <dsp:nvSpPr>
        <dsp:cNvPr id="0" name=""/>
        <dsp:cNvSpPr/>
      </dsp:nvSpPr>
      <dsp:spPr>
        <a:xfrm>
          <a:off x="0" y="7235725"/>
          <a:ext cx="15011400" cy="0"/>
        </a:xfrm>
        <a:prstGeom prst="line">
          <a:avLst/>
        </a:pr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E91F9-E4B8-48F8-AD6F-0476ED27EA02}">
      <dsp:nvSpPr>
        <dsp:cNvPr id="0" name=""/>
        <dsp:cNvSpPr/>
      </dsp:nvSpPr>
      <dsp:spPr>
        <a:xfrm>
          <a:off x="117537" y="5877985"/>
          <a:ext cx="15011400" cy="0"/>
        </a:xfrm>
        <a:prstGeom prst="line">
          <a:avLst/>
        </a:pr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8229A0-205E-435A-A041-509886139B4B}">
      <dsp:nvSpPr>
        <dsp:cNvPr id="0" name=""/>
        <dsp:cNvSpPr/>
      </dsp:nvSpPr>
      <dsp:spPr>
        <a:xfrm>
          <a:off x="0" y="4520244"/>
          <a:ext cx="15011400" cy="0"/>
        </a:xfrm>
        <a:prstGeom prst="line">
          <a:avLst/>
        </a:pr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E30CE7-C997-47EB-9A77-FB473E4F2281}">
      <dsp:nvSpPr>
        <dsp:cNvPr id="0" name=""/>
        <dsp:cNvSpPr/>
      </dsp:nvSpPr>
      <dsp:spPr>
        <a:xfrm>
          <a:off x="0" y="3162504"/>
          <a:ext cx="15011400" cy="0"/>
        </a:xfrm>
        <a:prstGeom prst="line">
          <a:avLst/>
        </a:pr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92054F-66AB-49AB-9058-C454F91425F5}">
      <dsp:nvSpPr>
        <dsp:cNvPr id="0" name=""/>
        <dsp:cNvSpPr/>
      </dsp:nvSpPr>
      <dsp:spPr>
        <a:xfrm>
          <a:off x="0" y="1804764"/>
          <a:ext cx="15011400" cy="0"/>
        </a:xfrm>
        <a:prstGeom prst="line">
          <a:avLst/>
        </a:pr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D486D6-52CA-449B-82F6-28FD234A0C5D}">
      <dsp:nvSpPr>
        <dsp:cNvPr id="0" name=""/>
        <dsp:cNvSpPr/>
      </dsp:nvSpPr>
      <dsp:spPr>
        <a:xfrm>
          <a:off x="0" y="447024"/>
          <a:ext cx="15011400" cy="0"/>
        </a:xfrm>
        <a:prstGeom prst="line">
          <a:avLst/>
        </a:pr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20DA7D-82C8-407F-B909-7001FCDE2556}">
      <dsp:nvSpPr>
        <dsp:cNvPr id="0" name=""/>
        <dsp:cNvSpPr/>
      </dsp:nvSpPr>
      <dsp:spPr>
        <a:xfrm>
          <a:off x="3902964" y="1907"/>
          <a:ext cx="11108436" cy="44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 dirty="0"/>
        </a:p>
      </dsp:txBody>
      <dsp:txXfrm>
        <a:off x="3902964" y="1907"/>
        <a:ext cx="11108436" cy="445116"/>
      </dsp:txXfrm>
    </dsp:sp>
    <dsp:sp modelId="{207ED643-3D44-4F1F-A583-A538B3F8849D}">
      <dsp:nvSpPr>
        <dsp:cNvPr id="0" name=""/>
        <dsp:cNvSpPr/>
      </dsp:nvSpPr>
      <dsp:spPr>
        <a:xfrm>
          <a:off x="0" y="1907"/>
          <a:ext cx="3902964" cy="445116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Aptos Display" panose="020B0004020202020204" pitchFamily="34" charset="0"/>
            </a:rPr>
            <a:t>Revenue Surge</a:t>
          </a:r>
          <a:endParaRPr lang="en-IN" sz="2800" kern="1200" dirty="0"/>
        </a:p>
      </dsp:txBody>
      <dsp:txXfrm>
        <a:off x="21733" y="23640"/>
        <a:ext cx="3859498" cy="423383"/>
      </dsp:txXfrm>
    </dsp:sp>
    <dsp:sp modelId="{D44FE929-4226-4DE1-8644-E19E72D585D7}">
      <dsp:nvSpPr>
        <dsp:cNvPr id="0" name=""/>
        <dsp:cNvSpPr/>
      </dsp:nvSpPr>
      <dsp:spPr>
        <a:xfrm>
          <a:off x="0" y="447024"/>
          <a:ext cx="15011400" cy="890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b="1" kern="1200" dirty="0">
              <a:latin typeface="Aptos Display" panose="020B0004020202020204" pitchFamily="34" charset="0"/>
            </a:rPr>
            <a:t>Shield Insurance earned ₹982.25M between Nov 2022–Apr 2023, marking a strong pilot launch.</a:t>
          </a:r>
          <a:endParaRPr lang="en-IN" sz="2800" kern="1200" dirty="0"/>
        </a:p>
      </dsp:txBody>
      <dsp:txXfrm>
        <a:off x="0" y="447024"/>
        <a:ext cx="15011400" cy="890367"/>
      </dsp:txXfrm>
    </dsp:sp>
    <dsp:sp modelId="{84D4E0CD-1B9C-4C17-9CBF-A0B3914B9218}">
      <dsp:nvSpPr>
        <dsp:cNvPr id="0" name=""/>
        <dsp:cNvSpPr/>
      </dsp:nvSpPr>
      <dsp:spPr>
        <a:xfrm>
          <a:off x="3902964" y="1359647"/>
          <a:ext cx="11108436" cy="44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 dirty="0"/>
        </a:p>
      </dsp:txBody>
      <dsp:txXfrm>
        <a:off x="3902964" y="1359647"/>
        <a:ext cx="11108436" cy="445116"/>
      </dsp:txXfrm>
    </dsp:sp>
    <dsp:sp modelId="{8B926B09-EF57-4766-B16A-9004003EC526}">
      <dsp:nvSpPr>
        <dsp:cNvPr id="0" name=""/>
        <dsp:cNvSpPr/>
      </dsp:nvSpPr>
      <dsp:spPr>
        <a:xfrm>
          <a:off x="0" y="1359647"/>
          <a:ext cx="3902964" cy="445116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531752"/>
            <a:satOff val="192"/>
            <a:lumOff val="-1569"/>
            <a:alphaOff val="0"/>
          </a:schemeClr>
        </a:solidFill>
        <a:ln w="19050" cap="rnd" cmpd="sng" algn="ctr">
          <a:solidFill>
            <a:schemeClr val="accent4">
              <a:hueOff val="531752"/>
              <a:satOff val="192"/>
              <a:lumOff val="-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Aptos Display" panose="020B0004020202020204" pitchFamily="34" charset="0"/>
            </a:rPr>
            <a:t>Customer Growth</a:t>
          </a:r>
          <a:endParaRPr lang="en-IN" sz="2800" kern="1200" dirty="0"/>
        </a:p>
      </dsp:txBody>
      <dsp:txXfrm>
        <a:off x="21733" y="1381380"/>
        <a:ext cx="3859498" cy="423383"/>
      </dsp:txXfrm>
    </dsp:sp>
    <dsp:sp modelId="{F9994DC6-9A4F-4B86-909D-D384D59D17D1}">
      <dsp:nvSpPr>
        <dsp:cNvPr id="0" name=""/>
        <dsp:cNvSpPr/>
      </dsp:nvSpPr>
      <dsp:spPr>
        <a:xfrm>
          <a:off x="0" y="1804764"/>
          <a:ext cx="15011400" cy="890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b="1" kern="1200" dirty="0">
              <a:latin typeface="Aptos Display" panose="020B0004020202020204" pitchFamily="34" charset="0"/>
            </a:rPr>
            <a:t>Over 27,000 customers onboarded, showing positive brand traction.</a:t>
          </a:r>
          <a:endParaRPr lang="en-IN" sz="2800" kern="1200" dirty="0"/>
        </a:p>
      </dsp:txBody>
      <dsp:txXfrm>
        <a:off x="0" y="1804764"/>
        <a:ext cx="15011400" cy="890367"/>
      </dsp:txXfrm>
    </dsp:sp>
    <dsp:sp modelId="{1B3D296B-7499-4A86-84B9-63DBF884D715}">
      <dsp:nvSpPr>
        <dsp:cNvPr id="0" name=""/>
        <dsp:cNvSpPr/>
      </dsp:nvSpPr>
      <dsp:spPr>
        <a:xfrm>
          <a:off x="3902964" y="2717387"/>
          <a:ext cx="11108436" cy="44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 dirty="0"/>
        </a:p>
      </dsp:txBody>
      <dsp:txXfrm>
        <a:off x="3902964" y="2717387"/>
        <a:ext cx="11108436" cy="445116"/>
      </dsp:txXfrm>
    </dsp:sp>
    <dsp:sp modelId="{36206BF0-DA8D-4E7E-A62C-E0ADE3716238}">
      <dsp:nvSpPr>
        <dsp:cNvPr id="0" name=""/>
        <dsp:cNvSpPr/>
      </dsp:nvSpPr>
      <dsp:spPr>
        <a:xfrm>
          <a:off x="0" y="2717387"/>
          <a:ext cx="3902964" cy="445116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1063504"/>
            <a:satOff val="385"/>
            <a:lumOff val="-3137"/>
            <a:alphaOff val="0"/>
          </a:schemeClr>
        </a:solidFill>
        <a:ln w="19050" cap="rnd" cmpd="sng" algn="ctr">
          <a:solidFill>
            <a:schemeClr val="accent4">
              <a:hueOff val="1063504"/>
              <a:satOff val="385"/>
              <a:lumOff val="-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Aptos Display" panose="020B0004020202020204" pitchFamily="34" charset="0"/>
            </a:rPr>
            <a:t>High-Impact Month </a:t>
          </a:r>
          <a:endParaRPr lang="en-IN" sz="2800" kern="1200" dirty="0"/>
        </a:p>
      </dsp:txBody>
      <dsp:txXfrm>
        <a:off x="21733" y="2739120"/>
        <a:ext cx="3859498" cy="423383"/>
      </dsp:txXfrm>
    </dsp:sp>
    <dsp:sp modelId="{BB7F40ED-46A3-47DE-956E-D79EC07C941C}">
      <dsp:nvSpPr>
        <dsp:cNvPr id="0" name=""/>
        <dsp:cNvSpPr/>
      </dsp:nvSpPr>
      <dsp:spPr>
        <a:xfrm>
          <a:off x="0" y="3162504"/>
          <a:ext cx="15011400" cy="890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b="1" kern="1200" dirty="0">
              <a:latin typeface="Aptos Display" panose="020B0004020202020204" pitchFamily="34" charset="0"/>
            </a:rPr>
            <a:t>March was the peak acquisition month with 7,081 users.</a:t>
          </a:r>
          <a:endParaRPr lang="en-IN" sz="2800" kern="1200" dirty="0"/>
        </a:p>
      </dsp:txBody>
      <dsp:txXfrm>
        <a:off x="0" y="3162504"/>
        <a:ext cx="15011400" cy="890367"/>
      </dsp:txXfrm>
    </dsp:sp>
    <dsp:sp modelId="{66868137-86DB-4908-B8B8-A0CFD871405A}">
      <dsp:nvSpPr>
        <dsp:cNvPr id="0" name=""/>
        <dsp:cNvSpPr/>
      </dsp:nvSpPr>
      <dsp:spPr>
        <a:xfrm>
          <a:off x="3902964" y="4075127"/>
          <a:ext cx="11108436" cy="44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endParaRPr lang="en-IN" sz="2800" kern="1200" dirty="0"/>
        </a:p>
      </dsp:txBody>
      <dsp:txXfrm>
        <a:off x="3902964" y="4075127"/>
        <a:ext cx="11108436" cy="445116"/>
      </dsp:txXfrm>
    </dsp:sp>
    <dsp:sp modelId="{831145B8-575F-4610-94EA-54650CCED73B}">
      <dsp:nvSpPr>
        <dsp:cNvPr id="0" name=""/>
        <dsp:cNvSpPr/>
      </dsp:nvSpPr>
      <dsp:spPr>
        <a:xfrm>
          <a:off x="0" y="4075127"/>
          <a:ext cx="3902964" cy="445116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1595257"/>
            <a:satOff val="577"/>
            <a:lumOff val="-4706"/>
            <a:alphaOff val="0"/>
          </a:schemeClr>
        </a:solidFill>
        <a:ln w="19050" cap="rnd" cmpd="sng" algn="ctr">
          <a:solidFill>
            <a:schemeClr val="accent4">
              <a:hueOff val="1595257"/>
              <a:satOff val="577"/>
              <a:lumOff val="-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Aptos Display" panose="020B0004020202020204" pitchFamily="34" charset="0"/>
            </a:rPr>
            <a:t>City-wise Performance </a:t>
          </a:r>
          <a:endParaRPr lang="en-IN" sz="2800" kern="1200" dirty="0"/>
        </a:p>
      </dsp:txBody>
      <dsp:txXfrm>
        <a:off x="21733" y="4096860"/>
        <a:ext cx="3859498" cy="423383"/>
      </dsp:txXfrm>
    </dsp:sp>
    <dsp:sp modelId="{FD87950E-CDA5-4261-9820-6DC88B10DC51}">
      <dsp:nvSpPr>
        <dsp:cNvPr id="0" name=""/>
        <dsp:cNvSpPr/>
      </dsp:nvSpPr>
      <dsp:spPr>
        <a:xfrm>
          <a:off x="0" y="4520244"/>
          <a:ext cx="15011400" cy="890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800" b="1" kern="1200" dirty="0">
              <a:latin typeface="Aptos Display" panose="020B0004020202020204" pitchFamily="34" charset="0"/>
            </a:rPr>
            <a:t>Delhi NCR, Mumbai, and Hyderabad led in both customer count and revenue.</a:t>
          </a:r>
          <a:endParaRPr lang="en-IN" sz="2800" kern="1200" dirty="0"/>
        </a:p>
      </dsp:txBody>
      <dsp:txXfrm>
        <a:off x="0" y="4520244"/>
        <a:ext cx="15011400" cy="890367"/>
      </dsp:txXfrm>
    </dsp:sp>
    <dsp:sp modelId="{3C8AD3C8-3562-4F2F-904F-DDA52FC8476F}">
      <dsp:nvSpPr>
        <dsp:cNvPr id="0" name=""/>
        <dsp:cNvSpPr/>
      </dsp:nvSpPr>
      <dsp:spPr>
        <a:xfrm>
          <a:off x="4020501" y="5432868"/>
          <a:ext cx="11108436" cy="44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 dirty="0"/>
        </a:p>
      </dsp:txBody>
      <dsp:txXfrm>
        <a:off x="4020501" y="5432868"/>
        <a:ext cx="11108436" cy="445116"/>
      </dsp:txXfrm>
    </dsp:sp>
    <dsp:sp modelId="{3A4C634C-DBAD-478D-8F1E-21279CB77A02}">
      <dsp:nvSpPr>
        <dsp:cNvPr id="0" name=""/>
        <dsp:cNvSpPr/>
      </dsp:nvSpPr>
      <dsp:spPr>
        <a:xfrm>
          <a:off x="-19" y="5432868"/>
          <a:ext cx="4373115" cy="445116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2127009"/>
            <a:satOff val="770"/>
            <a:lumOff val="-6274"/>
            <a:alphaOff val="0"/>
          </a:schemeClr>
        </a:solidFill>
        <a:ln w="19050" cap="rnd" cmpd="sng" algn="ctr">
          <a:solidFill>
            <a:schemeClr val="accent4">
              <a:hueOff val="2127009"/>
              <a:satOff val="770"/>
              <a:lumOff val="-62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Aptos Display" panose="020B0004020202020204" pitchFamily="34" charset="0"/>
            </a:rPr>
            <a:t>Top Age Group Performance</a:t>
          </a:r>
          <a:endParaRPr lang="en-IN" sz="2800" kern="1200" dirty="0"/>
        </a:p>
      </dsp:txBody>
      <dsp:txXfrm>
        <a:off x="21714" y="5454601"/>
        <a:ext cx="4329649" cy="423383"/>
      </dsp:txXfrm>
    </dsp:sp>
    <dsp:sp modelId="{6BFA3C6F-E370-4F53-AF04-7250BCDE5E0D}">
      <dsp:nvSpPr>
        <dsp:cNvPr id="0" name=""/>
        <dsp:cNvSpPr/>
      </dsp:nvSpPr>
      <dsp:spPr>
        <a:xfrm>
          <a:off x="0" y="5877985"/>
          <a:ext cx="15011400" cy="890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b="1" kern="1200" dirty="0">
              <a:latin typeface="Aptos Display" panose="020B0004020202020204" pitchFamily="34" charset="0"/>
            </a:rPr>
            <a:t>The 31–50 age group drove the highest volume and revenue contribution. </a:t>
          </a:r>
          <a:endParaRPr lang="en-IN" sz="2800" kern="1200" dirty="0"/>
        </a:p>
      </dsp:txBody>
      <dsp:txXfrm>
        <a:off x="0" y="5877985"/>
        <a:ext cx="15011400" cy="890367"/>
      </dsp:txXfrm>
    </dsp:sp>
    <dsp:sp modelId="{B8E5ADF6-9326-4133-9BFC-5FD5DADB09C4}">
      <dsp:nvSpPr>
        <dsp:cNvPr id="0" name=""/>
        <dsp:cNvSpPr/>
      </dsp:nvSpPr>
      <dsp:spPr>
        <a:xfrm>
          <a:off x="3902964" y="6790608"/>
          <a:ext cx="11108436" cy="44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 dirty="0"/>
        </a:p>
      </dsp:txBody>
      <dsp:txXfrm>
        <a:off x="3902964" y="6790608"/>
        <a:ext cx="11108436" cy="445116"/>
      </dsp:txXfrm>
    </dsp:sp>
    <dsp:sp modelId="{4D2B47E3-3145-4DC4-92FC-7519A997AF5E}">
      <dsp:nvSpPr>
        <dsp:cNvPr id="0" name=""/>
        <dsp:cNvSpPr/>
      </dsp:nvSpPr>
      <dsp:spPr>
        <a:xfrm>
          <a:off x="0" y="6790608"/>
          <a:ext cx="3902964" cy="445116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2658761"/>
            <a:satOff val="962"/>
            <a:lumOff val="-7843"/>
            <a:alphaOff val="0"/>
          </a:schemeClr>
        </a:solidFill>
        <a:ln w="19050" cap="rnd" cmpd="sng" algn="ctr">
          <a:solidFill>
            <a:schemeClr val="accent4">
              <a:hueOff val="2658761"/>
              <a:satOff val="962"/>
              <a:lumOff val="-78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Aptos Display" panose="020B0004020202020204" pitchFamily="34" charset="0"/>
            </a:rPr>
            <a:t>Seasonal Dip</a:t>
          </a:r>
          <a:endParaRPr lang="en-IN" sz="2800" kern="1200" dirty="0"/>
        </a:p>
      </dsp:txBody>
      <dsp:txXfrm>
        <a:off x="21733" y="6812341"/>
        <a:ext cx="3859498" cy="423383"/>
      </dsp:txXfrm>
    </dsp:sp>
    <dsp:sp modelId="{B6D6D5E6-B70B-4480-B9E5-4F17BF691DBD}">
      <dsp:nvSpPr>
        <dsp:cNvPr id="0" name=""/>
        <dsp:cNvSpPr/>
      </dsp:nvSpPr>
      <dsp:spPr>
        <a:xfrm>
          <a:off x="0" y="7235725"/>
          <a:ext cx="15011400" cy="890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2800" b="1" kern="1200" dirty="0">
              <a:latin typeface="Aptos Display" panose="020B0004020202020204" pitchFamily="34" charset="0"/>
            </a:rPr>
            <a:t>Performance dip in Jan–Feb indicates seasonal or churn-related impact.</a:t>
          </a:r>
          <a:endParaRPr lang="en-IN" sz="2800" kern="1200" dirty="0"/>
        </a:p>
      </dsp:txBody>
      <dsp:txXfrm>
        <a:off x="0" y="7235725"/>
        <a:ext cx="15011400" cy="8903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CB885-0AC3-4528-A6DB-5EBEA9D117A0}">
      <dsp:nvSpPr>
        <dsp:cNvPr id="0" name=""/>
        <dsp:cNvSpPr/>
      </dsp:nvSpPr>
      <dsp:spPr>
        <a:xfrm>
          <a:off x="0" y="6854737"/>
          <a:ext cx="15240000" cy="0"/>
        </a:xfrm>
        <a:prstGeom prst="line">
          <a:avLst/>
        </a:pr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AEFC4-ECEA-4680-9BB2-37640797DAB6}">
      <dsp:nvSpPr>
        <dsp:cNvPr id="0" name=""/>
        <dsp:cNvSpPr/>
      </dsp:nvSpPr>
      <dsp:spPr>
        <a:xfrm>
          <a:off x="0" y="5026774"/>
          <a:ext cx="15240000" cy="0"/>
        </a:xfrm>
        <a:prstGeom prst="line">
          <a:avLst/>
        </a:pr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190F85-E0FC-4405-A5FE-65D47A09C3D1}">
      <dsp:nvSpPr>
        <dsp:cNvPr id="0" name=""/>
        <dsp:cNvSpPr/>
      </dsp:nvSpPr>
      <dsp:spPr>
        <a:xfrm>
          <a:off x="0" y="3202789"/>
          <a:ext cx="15240000" cy="0"/>
        </a:xfrm>
        <a:prstGeom prst="line">
          <a:avLst/>
        </a:pr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6256A-ECDF-4EB3-B754-5AAC305B101C}">
      <dsp:nvSpPr>
        <dsp:cNvPr id="0" name=""/>
        <dsp:cNvSpPr/>
      </dsp:nvSpPr>
      <dsp:spPr>
        <a:xfrm>
          <a:off x="0" y="889473"/>
          <a:ext cx="15240000" cy="0"/>
        </a:xfrm>
        <a:prstGeom prst="line">
          <a:avLst/>
        </a:pr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ADE9BC-F7B1-4699-9F9F-CFB76735E95C}">
      <dsp:nvSpPr>
        <dsp:cNvPr id="0" name=""/>
        <dsp:cNvSpPr/>
      </dsp:nvSpPr>
      <dsp:spPr>
        <a:xfrm>
          <a:off x="3962399" y="1885"/>
          <a:ext cx="11277600" cy="887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600" kern="1200" dirty="0"/>
        </a:p>
      </dsp:txBody>
      <dsp:txXfrm>
        <a:off x="3962399" y="1885"/>
        <a:ext cx="11277600" cy="887588"/>
      </dsp:txXfrm>
    </dsp:sp>
    <dsp:sp modelId="{C17DDAA8-2C8B-4230-9D47-8DB71FC945F4}">
      <dsp:nvSpPr>
        <dsp:cNvPr id="0" name=""/>
        <dsp:cNvSpPr/>
      </dsp:nvSpPr>
      <dsp:spPr>
        <a:xfrm>
          <a:off x="0" y="1885"/>
          <a:ext cx="3962400" cy="887588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ptos Display" panose="020B0004020202020204" pitchFamily="34" charset="0"/>
            </a:rPr>
            <a:t>Sales Mode Performance Overview:</a:t>
          </a:r>
          <a:endParaRPr lang="en-IN" sz="2800" kern="1200" dirty="0">
            <a:latin typeface="Aptos Display" panose="020B0004020202020204" pitchFamily="34" charset="0"/>
          </a:endParaRPr>
        </a:p>
      </dsp:txBody>
      <dsp:txXfrm>
        <a:off x="43336" y="45221"/>
        <a:ext cx="3875728" cy="844252"/>
      </dsp:txXfrm>
    </dsp:sp>
    <dsp:sp modelId="{E0964568-F2B4-4159-AD4D-CE248163ED2C}">
      <dsp:nvSpPr>
        <dsp:cNvPr id="0" name=""/>
        <dsp:cNvSpPr/>
      </dsp:nvSpPr>
      <dsp:spPr>
        <a:xfrm>
          <a:off x="0" y="889473"/>
          <a:ext cx="15240000" cy="1381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Aptos Display" panose="020B0004020202020204" pitchFamily="34" charset="0"/>
            </a:rPr>
            <a:t>Online Website leads in customer volume (40–45% share monthly).</a:t>
          </a:r>
          <a:endParaRPr lang="en-IN" sz="2800" kern="1200" dirty="0">
            <a:latin typeface="Aptos Display" panose="020B00040202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Aptos Display" panose="020B0004020202020204" pitchFamily="34" charset="0"/>
            </a:rPr>
            <a:t>Offline Agent mode yields the higher revenue per customer.</a:t>
          </a:r>
          <a:endParaRPr lang="en-IN" sz="2800" kern="1200" dirty="0">
            <a:latin typeface="Aptos Display" panose="020B00040202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Aptos Display" panose="020B0004020202020204" pitchFamily="34" charset="0"/>
            </a:rPr>
            <a:t>Offline Direct &amp; Online App modes show limited and stagnant contribution.</a:t>
          </a:r>
          <a:endParaRPr lang="en-IN" sz="2800" kern="1200" dirty="0">
            <a:latin typeface="Aptos Display" panose="020B0004020202020204" pitchFamily="34" charset="0"/>
          </a:endParaRPr>
        </a:p>
      </dsp:txBody>
      <dsp:txXfrm>
        <a:off x="0" y="889473"/>
        <a:ext cx="15240000" cy="1381347"/>
      </dsp:txXfrm>
    </dsp:sp>
    <dsp:sp modelId="{7C13C5C8-128B-4FA7-9934-1048288B22B6}">
      <dsp:nvSpPr>
        <dsp:cNvPr id="0" name=""/>
        <dsp:cNvSpPr/>
      </dsp:nvSpPr>
      <dsp:spPr>
        <a:xfrm>
          <a:off x="3962399" y="2315200"/>
          <a:ext cx="11277600" cy="887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600" kern="1200" dirty="0"/>
        </a:p>
      </dsp:txBody>
      <dsp:txXfrm>
        <a:off x="3962399" y="2315200"/>
        <a:ext cx="11277600" cy="887588"/>
      </dsp:txXfrm>
    </dsp:sp>
    <dsp:sp modelId="{E1677A4A-BAC6-4AAD-B6DE-850783F4B7F5}">
      <dsp:nvSpPr>
        <dsp:cNvPr id="0" name=""/>
        <dsp:cNvSpPr/>
      </dsp:nvSpPr>
      <dsp:spPr>
        <a:xfrm>
          <a:off x="0" y="2315200"/>
          <a:ext cx="3962400" cy="887588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886254"/>
            <a:satOff val="321"/>
            <a:lumOff val="-2614"/>
            <a:alphaOff val="0"/>
          </a:schemeClr>
        </a:solidFill>
        <a:ln w="19050" cap="rnd" cmpd="sng" algn="ctr">
          <a:solidFill>
            <a:schemeClr val="accent4">
              <a:hueOff val="886254"/>
              <a:satOff val="321"/>
              <a:lumOff val="-26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Aptos Display" panose="020B0004020202020204" pitchFamily="34" charset="0"/>
            </a:rPr>
            <a:t>Monthly Trend Analysis:</a:t>
          </a:r>
          <a:endParaRPr lang="en-IN" sz="2600" kern="1200" dirty="0">
            <a:latin typeface="Aptos Display" panose="020B0004020202020204" pitchFamily="34" charset="0"/>
          </a:endParaRPr>
        </a:p>
      </dsp:txBody>
      <dsp:txXfrm>
        <a:off x="43336" y="2358536"/>
        <a:ext cx="3875728" cy="844252"/>
      </dsp:txXfrm>
    </dsp:sp>
    <dsp:sp modelId="{88D6B926-E634-49B7-AABB-4A9C176724F1}">
      <dsp:nvSpPr>
        <dsp:cNvPr id="0" name=""/>
        <dsp:cNvSpPr/>
      </dsp:nvSpPr>
      <dsp:spPr>
        <a:xfrm>
          <a:off x="0" y="3202789"/>
          <a:ext cx="15240000" cy="892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latin typeface="Aptos Display" panose="020B0004020202020204" pitchFamily="34" charset="0"/>
            </a:rPr>
            <a:t>Jan began the revenue rise, Feb saw the weakest performance across all channels, while Mar had the revenue peak.</a:t>
          </a:r>
          <a:endParaRPr lang="en-IN" sz="2800" kern="1200" dirty="0">
            <a:latin typeface="Aptos Display" panose="020B0004020202020204" pitchFamily="34" charset="0"/>
          </a:endParaRPr>
        </a:p>
      </dsp:txBody>
      <dsp:txXfrm>
        <a:off x="0" y="3202789"/>
        <a:ext cx="15240000" cy="892018"/>
      </dsp:txXfrm>
    </dsp:sp>
    <dsp:sp modelId="{CB9A96C2-E2F8-4531-A052-86BC32109BE7}">
      <dsp:nvSpPr>
        <dsp:cNvPr id="0" name=""/>
        <dsp:cNvSpPr/>
      </dsp:nvSpPr>
      <dsp:spPr>
        <a:xfrm>
          <a:off x="3962399" y="4139186"/>
          <a:ext cx="11277600" cy="887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600" kern="1200" dirty="0"/>
        </a:p>
      </dsp:txBody>
      <dsp:txXfrm>
        <a:off x="3962399" y="4139186"/>
        <a:ext cx="11277600" cy="887588"/>
      </dsp:txXfrm>
    </dsp:sp>
    <dsp:sp modelId="{7F32C218-C08B-41ED-8F01-CF732A2C6AB5}">
      <dsp:nvSpPr>
        <dsp:cNvPr id="0" name=""/>
        <dsp:cNvSpPr/>
      </dsp:nvSpPr>
      <dsp:spPr>
        <a:xfrm>
          <a:off x="0" y="4139186"/>
          <a:ext cx="3962400" cy="887588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1772507"/>
            <a:satOff val="641"/>
            <a:lumOff val="-5229"/>
            <a:alphaOff val="0"/>
          </a:schemeClr>
        </a:solidFill>
        <a:ln w="19050" cap="rnd" cmpd="sng" algn="ctr">
          <a:solidFill>
            <a:schemeClr val="accent4">
              <a:hueOff val="1772507"/>
              <a:satOff val="64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Aptos Display" panose="020B0004020202020204" pitchFamily="34" charset="0"/>
            </a:rPr>
            <a:t>Most Effective Channel: </a:t>
          </a:r>
          <a:endParaRPr lang="en-IN" sz="2600" kern="1200" dirty="0">
            <a:latin typeface="Aptos Display" panose="020B0004020202020204" pitchFamily="34" charset="0"/>
          </a:endParaRPr>
        </a:p>
      </dsp:txBody>
      <dsp:txXfrm>
        <a:off x="43336" y="4182522"/>
        <a:ext cx="3875728" cy="844252"/>
      </dsp:txXfrm>
    </dsp:sp>
    <dsp:sp modelId="{356B20F9-C339-4DD7-A144-68EDC7172BB7}">
      <dsp:nvSpPr>
        <dsp:cNvPr id="0" name=""/>
        <dsp:cNvSpPr/>
      </dsp:nvSpPr>
      <dsp:spPr>
        <a:xfrm>
          <a:off x="0" y="5026774"/>
          <a:ext cx="15240000" cy="895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latin typeface="Aptos Display" panose="020B0004020202020204" pitchFamily="34" charset="0"/>
            </a:rPr>
            <a:t>The Offline Agent channel was the most successful, contributing ₹550.76M in revenue and handling ~15,000 customers.</a:t>
          </a:r>
          <a:endParaRPr lang="en-IN" sz="2800" kern="1200" dirty="0">
            <a:latin typeface="Aptos Display" panose="020B0004020202020204" pitchFamily="34" charset="0"/>
          </a:endParaRPr>
        </a:p>
      </dsp:txBody>
      <dsp:txXfrm>
        <a:off x="0" y="5026774"/>
        <a:ext cx="15240000" cy="895995"/>
      </dsp:txXfrm>
    </dsp:sp>
    <dsp:sp modelId="{610F2B4E-8E16-47B6-89B6-C129795DEC0B}">
      <dsp:nvSpPr>
        <dsp:cNvPr id="0" name=""/>
        <dsp:cNvSpPr/>
      </dsp:nvSpPr>
      <dsp:spPr>
        <a:xfrm>
          <a:off x="3962399" y="5967149"/>
          <a:ext cx="11277600" cy="887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600" kern="1200" dirty="0"/>
        </a:p>
      </dsp:txBody>
      <dsp:txXfrm>
        <a:off x="3962399" y="5967149"/>
        <a:ext cx="11277600" cy="887588"/>
      </dsp:txXfrm>
    </dsp:sp>
    <dsp:sp modelId="{EA148E33-0B8F-4D1C-BE54-F82A1E3C3048}">
      <dsp:nvSpPr>
        <dsp:cNvPr id="0" name=""/>
        <dsp:cNvSpPr/>
      </dsp:nvSpPr>
      <dsp:spPr>
        <a:xfrm>
          <a:off x="0" y="5967149"/>
          <a:ext cx="3962400" cy="887588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2658761"/>
            <a:satOff val="962"/>
            <a:lumOff val="-7843"/>
            <a:alphaOff val="0"/>
          </a:schemeClr>
        </a:solidFill>
        <a:ln w="19050" cap="rnd" cmpd="sng" algn="ctr">
          <a:solidFill>
            <a:schemeClr val="accent4">
              <a:hueOff val="2658761"/>
              <a:satOff val="962"/>
              <a:lumOff val="-78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Aptos Display" panose="020B0004020202020204" pitchFamily="34" charset="0"/>
            </a:rPr>
            <a:t>March Revenue Performance</a:t>
          </a:r>
          <a:endParaRPr lang="en-IN" sz="2600" kern="1200" dirty="0">
            <a:latin typeface="Aptos Display" panose="020B0004020202020204" pitchFamily="34" charset="0"/>
          </a:endParaRPr>
        </a:p>
      </dsp:txBody>
      <dsp:txXfrm>
        <a:off x="43336" y="6010485"/>
        <a:ext cx="3875728" cy="844252"/>
      </dsp:txXfrm>
    </dsp:sp>
    <dsp:sp modelId="{4F9066CD-F9BE-4519-9B2F-8F39D7DA09E5}">
      <dsp:nvSpPr>
        <dsp:cNvPr id="0" name=""/>
        <dsp:cNvSpPr/>
      </dsp:nvSpPr>
      <dsp:spPr>
        <a:xfrm>
          <a:off x="0" y="6854737"/>
          <a:ext cx="15240000" cy="1271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Aptos Display" panose="020B0004020202020204" pitchFamily="34" charset="0"/>
            </a:rPr>
            <a:t>Offline Agent: ₹213.4M</a:t>
          </a:r>
          <a:endParaRPr lang="en-IN" sz="2800" kern="1200" dirty="0">
            <a:latin typeface="Aptos Display" panose="020B00040202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Aptos Display" panose="020B0004020202020204" pitchFamily="34" charset="0"/>
            </a:rPr>
            <a:t>Online Website: ₹46M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Aptos Display" panose="020B0004020202020204" pitchFamily="34" charset="0"/>
            </a:rPr>
            <a:t>Offline Direct: ₹29M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Aptos Display" panose="020B0004020202020204" pitchFamily="34" charset="0"/>
            </a:rPr>
            <a:t>Online App: ₹2.54M</a:t>
          </a:r>
        </a:p>
      </dsp:txBody>
      <dsp:txXfrm>
        <a:off x="0" y="6854737"/>
        <a:ext cx="15240000" cy="12713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78E62-BF51-4F3A-87CC-A673CAA99DBA}">
      <dsp:nvSpPr>
        <dsp:cNvPr id="0" name=""/>
        <dsp:cNvSpPr/>
      </dsp:nvSpPr>
      <dsp:spPr>
        <a:xfrm>
          <a:off x="641145" y="6332327"/>
          <a:ext cx="14020800" cy="0"/>
        </a:xfrm>
        <a:prstGeom prst="line">
          <a:avLst/>
        </a:pr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6CF7FC-F9FE-4848-855F-1EE2BE9D3FFD}">
      <dsp:nvSpPr>
        <dsp:cNvPr id="0" name=""/>
        <dsp:cNvSpPr/>
      </dsp:nvSpPr>
      <dsp:spPr>
        <a:xfrm>
          <a:off x="641145" y="4431449"/>
          <a:ext cx="14020800" cy="0"/>
        </a:xfrm>
        <a:prstGeom prst="line">
          <a:avLst/>
        </a:pr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367F76-B39D-4426-9115-7D7C976CBFC6}">
      <dsp:nvSpPr>
        <dsp:cNvPr id="0" name=""/>
        <dsp:cNvSpPr/>
      </dsp:nvSpPr>
      <dsp:spPr>
        <a:xfrm>
          <a:off x="641145" y="2879980"/>
          <a:ext cx="14020800" cy="0"/>
        </a:xfrm>
        <a:prstGeom prst="line">
          <a:avLst/>
        </a:pr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7FF32B-02C4-4AE3-9080-8DB10D7DECF1}">
      <dsp:nvSpPr>
        <dsp:cNvPr id="0" name=""/>
        <dsp:cNvSpPr/>
      </dsp:nvSpPr>
      <dsp:spPr>
        <a:xfrm>
          <a:off x="636652" y="958716"/>
          <a:ext cx="14020800" cy="0"/>
        </a:xfrm>
        <a:prstGeom prst="line">
          <a:avLst/>
        </a:pr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3B716-51BC-40B3-85E3-539D2C6E6C73}">
      <dsp:nvSpPr>
        <dsp:cNvPr id="0" name=""/>
        <dsp:cNvSpPr/>
      </dsp:nvSpPr>
      <dsp:spPr>
        <a:xfrm>
          <a:off x="6979714" y="4451"/>
          <a:ext cx="4980084" cy="954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 dirty="0">
            <a:latin typeface="Aptos Display" panose="020B0004020202020204" pitchFamily="34" charset="0"/>
          </a:endParaRPr>
        </a:p>
      </dsp:txBody>
      <dsp:txXfrm>
        <a:off x="6979714" y="4451"/>
        <a:ext cx="4980084" cy="954264"/>
      </dsp:txXfrm>
    </dsp:sp>
    <dsp:sp modelId="{5F8C821B-FF12-4F42-80CF-02A232FB2049}">
      <dsp:nvSpPr>
        <dsp:cNvPr id="0" name=""/>
        <dsp:cNvSpPr/>
      </dsp:nvSpPr>
      <dsp:spPr>
        <a:xfrm>
          <a:off x="18" y="4451"/>
          <a:ext cx="6192017" cy="95426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Aptos Display" panose="020B0004020202020204" pitchFamily="34" charset="0"/>
            </a:rPr>
            <a:t>Largest Customer Segment – Age 31–40</a:t>
          </a:r>
          <a:endParaRPr lang="en-IN" sz="2800" kern="1200" dirty="0">
            <a:latin typeface="Aptos Display" panose="020B0004020202020204" pitchFamily="34" charset="0"/>
          </a:endParaRPr>
        </a:p>
      </dsp:txBody>
      <dsp:txXfrm>
        <a:off x="46610" y="51043"/>
        <a:ext cx="6098833" cy="907672"/>
      </dsp:txXfrm>
    </dsp:sp>
    <dsp:sp modelId="{80D58087-A80E-4C39-B79A-38B47F1AA7C6}">
      <dsp:nvSpPr>
        <dsp:cNvPr id="0" name=""/>
        <dsp:cNvSpPr/>
      </dsp:nvSpPr>
      <dsp:spPr>
        <a:xfrm>
          <a:off x="0" y="958716"/>
          <a:ext cx="14020800" cy="919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latin typeface="Aptos Display" panose="020B0004020202020204" pitchFamily="34" charset="0"/>
            </a:rPr>
            <a:t>Over 10,500 customers, primarily purchasing through offline agents (6,100 policies), contributed to the highest expected settlements totaling ₹480M.</a:t>
          </a:r>
          <a:endParaRPr lang="en-IN" sz="2800" kern="1200" dirty="0">
            <a:latin typeface="Aptos Display" panose="020B0004020202020204" pitchFamily="34" charset="0"/>
          </a:endParaRPr>
        </a:p>
      </dsp:txBody>
      <dsp:txXfrm>
        <a:off x="0" y="958716"/>
        <a:ext cx="14020800" cy="919285"/>
      </dsp:txXfrm>
    </dsp:sp>
    <dsp:sp modelId="{ECFD4956-EA83-4444-BF17-97ACCAE86E9D}">
      <dsp:nvSpPr>
        <dsp:cNvPr id="0" name=""/>
        <dsp:cNvSpPr/>
      </dsp:nvSpPr>
      <dsp:spPr>
        <a:xfrm>
          <a:off x="8790718" y="1925715"/>
          <a:ext cx="1367061" cy="954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 dirty="0">
            <a:latin typeface="Aptos Display" panose="020B0004020202020204" pitchFamily="34" charset="0"/>
          </a:endParaRPr>
        </a:p>
      </dsp:txBody>
      <dsp:txXfrm>
        <a:off x="8790718" y="1925715"/>
        <a:ext cx="1367061" cy="954264"/>
      </dsp:txXfrm>
    </dsp:sp>
    <dsp:sp modelId="{24A2C21C-1933-47A2-8F8C-5677C330AC2E}">
      <dsp:nvSpPr>
        <dsp:cNvPr id="0" name=""/>
        <dsp:cNvSpPr/>
      </dsp:nvSpPr>
      <dsp:spPr>
        <a:xfrm>
          <a:off x="9" y="1925715"/>
          <a:ext cx="6209988" cy="95426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886254"/>
            <a:satOff val="321"/>
            <a:lumOff val="-2614"/>
            <a:alphaOff val="0"/>
          </a:schemeClr>
        </a:solidFill>
        <a:ln w="19050" cap="rnd" cmpd="sng" algn="ctr">
          <a:solidFill>
            <a:schemeClr val="accent4">
              <a:hueOff val="886254"/>
              <a:satOff val="321"/>
              <a:lumOff val="-26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Aptos Display" panose="020B0004020202020204" pitchFamily="34" charset="0"/>
            </a:rPr>
            <a:t>Strong </a:t>
          </a:r>
          <a:r>
            <a:rPr lang="en-US" sz="2800" b="1" kern="1200" dirty="0">
              <a:solidFill>
                <a:prstClr val="white"/>
              </a:solidFill>
              <a:latin typeface="Aptos Display" panose="020B0004020202020204" pitchFamily="34" charset="0"/>
              <a:ea typeface="+mn-ea"/>
              <a:cs typeface="+mn-cs"/>
            </a:rPr>
            <a:t>Performer</a:t>
          </a:r>
          <a:r>
            <a:rPr lang="en-US" sz="2800" b="1" kern="1200" dirty="0">
              <a:latin typeface="Aptos Display" panose="020B0004020202020204" pitchFamily="34" charset="0"/>
            </a:rPr>
            <a:t> – Age 25–30</a:t>
          </a:r>
          <a:endParaRPr lang="en-IN" sz="2800" kern="1200" dirty="0">
            <a:latin typeface="Aptos Display" panose="020B0004020202020204" pitchFamily="34" charset="0"/>
          </a:endParaRPr>
        </a:p>
      </dsp:txBody>
      <dsp:txXfrm>
        <a:off x="46601" y="1972307"/>
        <a:ext cx="6116804" cy="907672"/>
      </dsp:txXfrm>
    </dsp:sp>
    <dsp:sp modelId="{CF7C8750-2E9A-4E5E-B8C3-D2209C92F200}">
      <dsp:nvSpPr>
        <dsp:cNvPr id="0" name=""/>
        <dsp:cNvSpPr/>
      </dsp:nvSpPr>
      <dsp:spPr>
        <a:xfrm>
          <a:off x="0" y="2879980"/>
          <a:ext cx="14020800" cy="5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latin typeface="Aptos Display" panose="020B0004020202020204" pitchFamily="34" charset="0"/>
            </a:rPr>
            <a:t>Respond well to </a:t>
          </a:r>
          <a:r>
            <a:rPr lang="en-US" sz="2800" b="1" kern="1200" dirty="0">
              <a:latin typeface="Aptos Display" panose="020B0004020202020204" pitchFamily="34" charset="0"/>
            </a:rPr>
            <a:t>tailored offers, peer referrals</a:t>
          </a:r>
          <a:r>
            <a:rPr lang="en-US" sz="2800" kern="1200" dirty="0">
              <a:latin typeface="Aptos Display" panose="020B0004020202020204" pitchFamily="34" charset="0"/>
            </a:rPr>
            <a:t>, and loyalty programs.</a:t>
          </a:r>
          <a:endParaRPr lang="en-IN" sz="2800" kern="1200" dirty="0">
            <a:latin typeface="Aptos Display" panose="020B0004020202020204" pitchFamily="34" charset="0"/>
          </a:endParaRPr>
        </a:p>
      </dsp:txBody>
      <dsp:txXfrm>
        <a:off x="0" y="2879980"/>
        <a:ext cx="14020800" cy="549490"/>
      </dsp:txXfrm>
    </dsp:sp>
    <dsp:sp modelId="{DC29C8D7-8A7B-41FA-9F1D-E04AF6BF1D7A}">
      <dsp:nvSpPr>
        <dsp:cNvPr id="0" name=""/>
        <dsp:cNvSpPr/>
      </dsp:nvSpPr>
      <dsp:spPr>
        <a:xfrm>
          <a:off x="4286553" y="3477184"/>
          <a:ext cx="10375392" cy="954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 dirty="0">
            <a:latin typeface="Aptos Display" panose="020B0004020202020204" pitchFamily="34" charset="0"/>
          </a:endParaRPr>
        </a:p>
      </dsp:txBody>
      <dsp:txXfrm>
        <a:off x="4286553" y="3477184"/>
        <a:ext cx="10375392" cy="954264"/>
      </dsp:txXfrm>
    </dsp:sp>
    <dsp:sp modelId="{745CC3A2-C111-4324-BD11-686F8AE6C2A1}">
      <dsp:nvSpPr>
        <dsp:cNvPr id="0" name=""/>
        <dsp:cNvSpPr/>
      </dsp:nvSpPr>
      <dsp:spPr>
        <a:xfrm>
          <a:off x="9" y="3477184"/>
          <a:ext cx="6209988" cy="95426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1772507"/>
            <a:satOff val="641"/>
            <a:lumOff val="-5229"/>
            <a:alphaOff val="0"/>
          </a:schemeClr>
        </a:solidFill>
        <a:ln w="19050" cap="rnd" cmpd="sng" algn="ctr">
          <a:solidFill>
            <a:schemeClr val="accent4">
              <a:hueOff val="1772507"/>
              <a:satOff val="64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Aptos Display" panose="020B0004020202020204" pitchFamily="34" charset="0"/>
            </a:rPr>
            <a:t>Senior Segment – Age 65+</a:t>
          </a:r>
          <a:endParaRPr lang="en-IN" sz="2800" kern="1200" dirty="0">
            <a:latin typeface="Aptos Display" panose="020B0004020202020204" pitchFamily="34" charset="0"/>
          </a:endParaRPr>
        </a:p>
      </dsp:txBody>
      <dsp:txXfrm>
        <a:off x="46601" y="3523776"/>
        <a:ext cx="6116804" cy="907672"/>
      </dsp:txXfrm>
    </dsp:sp>
    <dsp:sp modelId="{AEB99F4F-EF3B-46E5-961E-0852423EA15C}">
      <dsp:nvSpPr>
        <dsp:cNvPr id="0" name=""/>
        <dsp:cNvSpPr/>
      </dsp:nvSpPr>
      <dsp:spPr>
        <a:xfrm>
          <a:off x="0" y="4431449"/>
          <a:ext cx="14020800" cy="898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2800" kern="1200" dirty="0">
              <a:latin typeface="Aptos Display" panose="020B0004020202020204" pitchFamily="34" charset="0"/>
              <a:ea typeface="+mn-ea"/>
              <a:cs typeface="+mn-cs"/>
            </a:rPr>
            <a:t>Low engagement due to complexity; prefers agent-led, simplified onboarding and reassurance-focused communication.</a:t>
          </a:r>
          <a:endParaRPr lang="en-IN" sz="2800" kern="1200" dirty="0">
            <a:latin typeface="Aptos Display" panose="020B0004020202020204" pitchFamily="34" charset="0"/>
          </a:endParaRPr>
        </a:p>
      </dsp:txBody>
      <dsp:txXfrm>
        <a:off x="0" y="4431449"/>
        <a:ext cx="14020800" cy="898899"/>
      </dsp:txXfrm>
    </dsp:sp>
    <dsp:sp modelId="{FDD1A03E-E748-4772-B0F4-2EADD6658070}">
      <dsp:nvSpPr>
        <dsp:cNvPr id="0" name=""/>
        <dsp:cNvSpPr/>
      </dsp:nvSpPr>
      <dsp:spPr>
        <a:xfrm>
          <a:off x="4286553" y="5378062"/>
          <a:ext cx="10375392" cy="954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 dirty="0">
            <a:latin typeface="Aptos Display" panose="020B0004020202020204" pitchFamily="34" charset="0"/>
          </a:endParaRPr>
        </a:p>
      </dsp:txBody>
      <dsp:txXfrm>
        <a:off x="4286553" y="5378062"/>
        <a:ext cx="10375392" cy="954264"/>
      </dsp:txXfrm>
    </dsp:sp>
    <dsp:sp modelId="{367D59BC-CBAF-4A33-8FF8-7204BBD85D00}">
      <dsp:nvSpPr>
        <dsp:cNvPr id="0" name=""/>
        <dsp:cNvSpPr/>
      </dsp:nvSpPr>
      <dsp:spPr>
        <a:xfrm>
          <a:off x="9" y="5378062"/>
          <a:ext cx="6209988" cy="95426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2658761"/>
            <a:satOff val="962"/>
            <a:lumOff val="-7843"/>
            <a:alphaOff val="0"/>
          </a:schemeClr>
        </a:solidFill>
        <a:ln w="19050" cap="rnd" cmpd="sng" algn="ctr">
          <a:solidFill>
            <a:schemeClr val="accent4">
              <a:hueOff val="2658761"/>
              <a:satOff val="962"/>
              <a:lumOff val="-78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Aptos Display" panose="020B0004020202020204" pitchFamily="34" charset="0"/>
            </a:rPr>
            <a:t>Drop-Off Risk (Feb Dip)</a:t>
          </a:r>
          <a:endParaRPr lang="en-IN" sz="2800" kern="1200" dirty="0">
            <a:latin typeface="Aptos Display" panose="020B0004020202020204" pitchFamily="34" charset="0"/>
          </a:endParaRPr>
        </a:p>
      </dsp:txBody>
      <dsp:txXfrm>
        <a:off x="46601" y="5424654"/>
        <a:ext cx="6116804" cy="907672"/>
      </dsp:txXfrm>
    </dsp:sp>
    <dsp:sp modelId="{ABAF8244-A1E3-4460-9671-1B001BA56B18}">
      <dsp:nvSpPr>
        <dsp:cNvPr id="0" name=""/>
        <dsp:cNvSpPr/>
      </dsp:nvSpPr>
      <dsp:spPr>
        <a:xfrm>
          <a:off x="0" y="6332327"/>
          <a:ext cx="14020800" cy="902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2800" kern="1200" dirty="0">
              <a:latin typeface="Aptos Display" panose="020B0004020202020204" pitchFamily="34" charset="0"/>
              <a:ea typeface="+mn-ea"/>
              <a:cs typeface="+mn-cs"/>
            </a:rPr>
            <a:t>Mid-quarter drop seen across all age groups in February, suggesting a need for timely customer engagement or retention efforts.</a:t>
          </a:r>
          <a:endParaRPr lang="en-IN" sz="2800" kern="1200" dirty="0">
            <a:latin typeface="Aptos Display" panose="020B0004020202020204" pitchFamily="34" charset="0"/>
          </a:endParaRPr>
        </a:p>
      </dsp:txBody>
      <dsp:txXfrm>
        <a:off x="0" y="6332327"/>
        <a:ext cx="14020800" cy="9022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A59CB-5A66-41F9-8FBD-1312D80CA37D}">
      <dsp:nvSpPr>
        <dsp:cNvPr id="0" name=""/>
        <dsp:cNvSpPr/>
      </dsp:nvSpPr>
      <dsp:spPr>
        <a:xfrm>
          <a:off x="379209" y="7841258"/>
          <a:ext cx="14935200" cy="0"/>
        </a:xfrm>
        <a:prstGeom prst="line">
          <a:avLst/>
        </a:pr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2BDE7-AF52-496C-BBEA-E4A3C98F21C7}">
      <dsp:nvSpPr>
        <dsp:cNvPr id="0" name=""/>
        <dsp:cNvSpPr/>
      </dsp:nvSpPr>
      <dsp:spPr>
        <a:xfrm>
          <a:off x="379209" y="6598428"/>
          <a:ext cx="14935200" cy="0"/>
        </a:xfrm>
        <a:prstGeom prst="line">
          <a:avLst/>
        </a:pr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6EA28F-7822-4F37-9689-A8FB5EEFEC99}">
      <dsp:nvSpPr>
        <dsp:cNvPr id="0" name=""/>
        <dsp:cNvSpPr/>
      </dsp:nvSpPr>
      <dsp:spPr>
        <a:xfrm>
          <a:off x="379209" y="4968821"/>
          <a:ext cx="14935200" cy="0"/>
        </a:xfrm>
        <a:prstGeom prst="line">
          <a:avLst/>
        </a:pr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C215C6-AEF1-495F-B373-1E1C112DA17D}">
      <dsp:nvSpPr>
        <dsp:cNvPr id="0" name=""/>
        <dsp:cNvSpPr/>
      </dsp:nvSpPr>
      <dsp:spPr>
        <a:xfrm>
          <a:off x="388208" y="3723733"/>
          <a:ext cx="14935200" cy="0"/>
        </a:xfrm>
        <a:prstGeom prst="line">
          <a:avLst/>
        </a:pr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A5101-58F8-4D39-BDBD-F5374169B2A0}">
      <dsp:nvSpPr>
        <dsp:cNvPr id="0" name=""/>
        <dsp:cNvSpPr/>
      </dsp:nvSpPr>
      <dsp:spPr>
        <a:xfrm>
          <a:off x="379209" y="2090650"/>
          <a:ext cx="14935200" cy="0"/>
        </a:xfrm>
        <a:prstGeom prst="line">
          <a:avLst/>
        </a:pr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0E6B2E-8388-436D-AF1F-26CE4A980490}">
      <dsp:nvSpPr>
        <dsp:cNvPr id="0" name=""/>
        <dsp:cNvSpPr/>
      </dsp:nvSpPr>
      <dsp:spPr>
        <a:xfrm>
          <a:off x="379209" y="479750"/>
          <a:ext cx="14935200" cy="0"/>
        </a:xfrm>
        <a:prstGeom prst="line">
          <a:avLst/>
        </a:pr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53BCBB-CA41-4906-BF60-1534C87A3956}">
      <dsp:nvSpPr>
        <dsp:cNvPr id="0" name=""/>
        <dsp:cNvSpPr/>
      </dsp:nvSpPr>
      <dsp:spPr>
        <a:xfrm>
          <a:off x="4262361" y="3565"/>
          <a:ext cx="11052048" cy="47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600" kern="1200"/>
        </a:p>
      </dsp:txBody>
      <dsp:txXfrm>
        <a:off x="4262361" y="3565"/>
        <a:ext cx="11052048" cy="476184"/>
      </dsp:txXfrm>
    </dsp:sp>
    <dsp:sp modelId="{31A0C024-68BA-4EFD-9BD2-0CBF4120BCC4}">
      <dsp:nvSpPr>
        <dsp:cNvPr id="0" name=""/>
        <dsp:cNvSpPr/>
      </dsp:nvSpPr>
      <dsp:spPr>
        <a:xfrm>
          <a:off x="19" y="3565"/>
          <a:ext cx="5399988" cy="47618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Aptos Display" panose="020B0004020202020204" pitchFamily="34" charset="0"/>
            </a:rPr>
            <a:t>Address Mid-Quarter Drop-Offs</a:t>
          </a:r>
          <a:endParaRPr lang="en-IN" sz="2400" b="1" kern="1200" dirty="0">
            <a:latin typeface="Aptos Display" panose="020B0004020202020204" pitchFamily="34" charset="0"/>
          </a:endParaRPr>
        </a:p>
      </dsp:txBody>
      <dsp:txXfrm>
        <a:off x="23269" y="26815"/>
        <a:ext cx="5353488" cy="452934"/>
      </dsp:txXfrm>
    </dsp:sp>
    <dsp:sp modelId="{EE11FC19-1E56-4B5C-944A-06D08ABD6F94}">
      <dsp:nvSpPr>
        <dsp:cNvPr id="0" name=""/>
        <dsp:cNvSpPr/>
      </dsp:nvSpPr>
      <dsp:spPr>
        <a:xfrm>
          <a:off x="0" y="479750"/>
          <a:ext cx="14935200" cy="1110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Aptos Display" panose="020B0004020202020204" pitchFamily="34" charset="0"/>
            </a:rPr>
            <a:t>Analyze the Jan–Feb revenue dip to identify root causes (churn, policy expiry, or low marketing activity).</a:t>
          </a:r>
          <a:endParaRPr lang="en-IN" sz="2000" kern="1200" dirty="0">
            <a:latin typeface="Aptos Display" panose="020B00040202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Aptos Display" panose="020B0004020202020204" pitchFamily="34" charset="0"/>
            </a:rPr>
            <a:t>Launch Q1 re-engagement and retention campaigns proactively each year.</a:t>
          </a:r>
          <a:endParaRPr lang="en-IN" sz="2000" kern="1200" dirty="0">
            <a:latin typeface="Aptos Display" panose="020B00040202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Aptos Display" panose="020B0004020202020204" pitchFamily="34" charset="0"/>
            </a:rPr>
            <a:t>Use predictive analytics to flag age groups or regions at risk of mid-quarter disengagement.</a:t>
          </a:r>
          <a:endParaRPr lang="en-IN" sz="2000" kern="1200" dirty="0">
            <a:latin typeface="Aptos Display" panose="020B0004020202020204" pitchFamily="34" charset="0"/>
          </a:endParaRPr>
        </a:p>
      </dsp:txBody>
      <dsp:txXfrm>
        <a:off x="0" y="479750"/>
        <a:ext cx="14935200" cy="1110905"/>
      </dsp:txXfrm>
    </dsp:sp>
    <dsp:sp modelId="{2130D0CE-14BF-49FC-B797-5A18F65224EC}">
      <dsp:nvSpPr>
        <dsp:cNvPr id="0" name=""/>
        <dsp:cNvSpPr/>
      </dsp:nvSpPr>
      <dsp:spPr>
        <a:xfrm>
          <a:off x="4262361" y="1614465"/>
          <a:ext cx="11052048" cy="47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600" kern="1200" dirty="0"/>
        </a:p>
      </dsp:txBody>
      <dsp:txXfrm>
        <a:off x="4262361" y="1614465"/>
        <a:ext cx="11052048" cy="476184"/>
      </dsp:txXfrm>
    </dsp:sp>
    <dsp:sp modelId="{FC16F9A5-7B7F-4F8E-872A-56954B0396B5}">
      <dsp:nvSpPr>
        <dsp:cNvPr id="0" name=""/>
        <dsp:cNvSpPr/>
      </dsp:nvSpPr>
      <dsp:spPr>
        <a:xfrm>
          <a:off x="19" y="1614465"/>
          <a:ext cx="5399988" cy="476184"/>
        </a:xfrm>
        <a:prstGeom prst="round2SameRect">
          <a:avLst>
            <a:gd name="adj1" fmla="val 16670"/>
            <a:gd name="adj2" fmla="val 0"/>
          </a:avLst>
        </a:prstGeom>
        <a:solidFill>
          <a:srgbClr val="6AAC90">
            <a:hueOff val="0"/>
            <a:satOff val="0"/>
            <a:lumOff val="0"/>
            <a:alphaOff val="0"/>
          </a:srgbClr>
        </a:solidFill>
        <a:ln w="19050" cap="rnd" cmpd="sng" algn="ctr">
          <a:solidFill>
            <a:srgbClr val="6AAC90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Aptos Display" panose="020B0004020202020204" pitchFamily="34" charset="0"/>
              <a:ea typeface="+mn-ea"/>
              <a:cs typeface="+mn-cs"/>
            </a:rPr>
            <a:t>Maximize</a:t>
          </a:r>
          <a:r>
            <a:rPr lang="en-US" sz="2400" b="1" kern="1200" dirty="0">
              <a:latin typeface="Aptos Display" panose="020B0004020202020204" pitchFamily="34" charset="0"/>
            </a:rPr>
            <a:t> High-Value Age Segments</a:t>
          </a:r>
          <a:endParaRPr lang="en-IN" sz="2400" b="1" kern="1200" dirty="0">
            <a:latin typeface="Aptos Display" panose="020B0004020202020204" pitchFamily="34" charset="0"/>
          </a:endParaRPr>
        </a:p>
      </dsp:txBody>
      <dsp:txXfrm>
        <a:off x="23269" y="1637715"/>
        <a:ext cx="5353488" cy="452934"/>
      </dsp:txXfrm>
    </dsp:sp>
    <dsp:sp modelId="{1FD58118-1913-4DCA-BCBC-39AB3BA09AEB}">
      <dsp:nvSpPr>
        <dsp:cNvPr id="0" name=""/>
        <dsp:cNvSpPr/>
      </dsp:nvSpPr>
      <dsp:spPr>
        <a:xfrm>
          <a:off x="0" y="2090650"/>
          <a:ext cx="14935200" cy="1133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Aptos Display" panose="020B0004020202020204" pitchFamily="34" charset="0"/>
            </a:rPr>
            <a:t>Double down on the 31–50 age group with targeted upselling and loyalty offers.</a:t>
          </a:r>
          <a:endParaRPr lang="en-IN" sz="2000" kern="1200" dirty="0">
            <a:latin typeface="Aptos Display" panose="020B00040202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Aptos Display" panose="020B0004020202020204" pitchFamily="34" charset="0"/>
            </a:rPr>
            <a:t>Create value-based bundles like family plans or milestone-based coverage (e.g., career, retirement).</a:t>
          </a:r>
          <a:endParaRPr lang="en-IN" sz="2000" kern="1200" dirty="0">
            <a:latin typeface="Aptos Display" panose="020B00040202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Aptos Display" panose="020B0004020202020204" pitchFamily="34" charset="0"/>
            </a:rPr>
            <a:t>Strengthen agent-led onboarding for 65+ customers through simplified messaging and personal assistance.</a:t>
          </a:r>
          <a:endParaRPr lang="en-IN" sz="2000" kern="1200" dirty="0">
            <a:latin typeface="Aptos Display" panose="020B0004020202020204" pitchFamily="34" charset="0"/>
          </a:endParaRPr>
        </a:p>
      </dsp:txBody>
      <dsp:txXfrm>
        <a:off x="0" y="2090650"/>
        <a:ext cx="14935200" cy="1133089"/>
      </dsp:txXfrm>
    </dsp:sp>
    <dsp:sp modelId="{2D0BBB72-DCE0-41F9-9616-B3C548F41B52}">
      <dsp:nvSpPr>
        <dsp:cNvPr id="0" name=""/>
        <dsp:cNvSpPr/>
      </dsp:nvSpPr>
      <dsp:spPr>
        <a:xfrm>
          <a:off x="4271360" y="3247549"/>
          <a:ext cx="11052048" cy="47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600" kern="1200" dirty="0"/>
        </a:p>
      </dsp:txBody>
      <dsp:txXfrm>
        <a:off x="4271360" y="3247549"/>
        <a:ext cx="11052048" cy="476184"/>
      </dsp:txXfrm>
    </dsp:sp>
    <dsp:sp modelId="{DE459E97-0AE4-4E58-A94F-A564181EF962}">
      <dsp:nvSpPr>
        <dsp:cNvPr id="0" name=""/>
        <dsp:cNvSpPr/>
      </dsp:nvSpPr>
      <dsp:spPr>
        <a:xfrm>
          <a:off x="-9" y="3247549"/>
          <a:ext cx="5435985" cy="47618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1063504"/>
            <a:satOff val="385"/>
            <a:lumOff val="-3137"/>
            <a:alphaOff val="0"/>
          </a:schemeClr>
        </a:solidFill>
        <a:ln w="19050" cap="rnd" cmpd="sng" algn="ctr">
          <a:solidFill>
            <a:schemeClr val="accent4">
              <a:hueOff val="1063504"/>
              <a:satOff val="385"/>
              <a:lumOff val="-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ptos Display" panose="020B0004020202020204" pitchFamily="34" charset="0"/>
            </a:rPr>
            <a:t>Boost Younger Demographic Engagement (18–30)</a:t>
          </a:r>
          <a:endParaRPr lang="en-IN" sz="2000" b="1" kern="1200" dirty="0">
            <a:latin typeface="Aptos Display" panose="020B0004020202020204" pitchFamily="34" charset="0"/>
          </a:endParaRPr>
        </a:p>
      </dsp:txBody>
      <dsp:txXfrm>
        <a:off x="23241" y="3270799"/>
        <a:ext cx="5389485" cy="452934"/>
      </dsp:txXfrm>
    </dsp:sp>
    <dsp:sp modelId="{A1D1408F-1DF3-4406-935C-6CF731F579E6}">
      <dsp:nvSpPr>
        <dsp:cNvPr id="0" name=""/>
        <dsp:cNvSpPr/>
      </dsp:nvSpPr>
      <dsp:spPr>
        <a:xfrm>
          <a:off x="0" y="3723733"/>
          <a:ext cx="14935200" cy="745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Aptos Display" panose="020B0004020202020204" pitchFamily="34" charset="0"/>
            </a:rPr>
            <a:t>Use gamified onboarding, influencer partnerships, and micro-payment options to appeal to the 18–24 segment.</a:t>
          </a:r>
          <a:endParaRPr lang="en-IN" sz="2000" kern="1200" dirty="0">
            <a:latin typeface="Aptos Display" panose="020B00040202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Aptos Display" panose="020B0004020202020204" pitchFamily="34" charset="0"/>
            </a:rPr>
            <a:t>Deploy referral programs and digital loyalty campaigns for the 25–30 group to expand peer acquisition.</a:t>
          </a:r>
          <a:endParaRPr lang="en-IN" sz="2000" kern="1200" dirty="0">
            <a:latin typeface="Aptos Display" panose="020B0004020202020204" pitchFamily="34" charset="0"/>
          </a:endParaRPr>
        </a:p>
      </dsp:txBody>
      <dsp:txXfrm>
        <a:off x="0" y="3723733"/>
        <a:ext cx="14935200" cy="745093"/>
      </dsp:txXfrm>
    </dsp:sp>
    <dsp:sp modelId="{0366E1A5-03D0-496D-9120-EFC8EE4B23D2}">
      <dsp:nvSpPr>
        <dsp:cNvPr id="0" name=""/>
        <dsp:cNvSpPr/>
      </dsp:nvSpPr>
      <dsp:spPr>
        <a:xfrm>
          <a:off x="4262361" y="4492636"/>
          <a:ext cx="11052048" cy="47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600" kern="1200" dirty="0"/>
        </a:p>
      </dsp:txBody>
      <dsp:txXfrm>
        <a:off x="4262361" y="4492636"/>
        <a:ext cx="11052048" cy="476184"/>
      </dsp:txXfrm>
    </dsp:sp>
    <dsp:sp modelId="{7EE50B40-3C21-433F-9385-2457424B2F67}">
      <dsp:nvSpPr>
        <dsp:cNvPr id="0" name=""/>
        <dsp:cNvSpPr/>
      </dsp:nvSpPr>
      <dsp:spPr>
        <a:xfrm>
          <a:off x="-19" y="4492636"/>
          <a:ext cx="5399988" cy="47618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1595257"/>
            <a:satOff val="577"/>
            <a:lumOff val="-4706"/>
            <a:alphaOff val="0"/>
          </a:schemeClr>
        </a:solidFill>
        <a:ln w="19050" cap="rnd" cmpd="sng" algn="ctr">
          <a:solidFill>
            <a:schemeClr val="accent4">
              <a:hueOff val="1595257"/>
              <a:satOff val="577"/>
              <a:lumOff val="-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Aptos Display" panose="020B0004020202020204" pitchFamily="34" charset="0"/>
            </a:rPr>
            <a:t>Optimize Sales Channels</a:t>
          </a:r>
          <a:endParaRPr lang="en-IN" sz="2400" b="1" kern="1200" dirty="0">
            <a:latin typeface="Aptos Display" panose="020B0004020202020204" pitchFamily="34" charset="0"/>
          </a:endParaRPr>
        </a:p>
      </dsp:txBody>
      <dsp:txXfrm>
        <a:off x="23231" y="4515886"/>
        <a:ext cx="5353488" cy="452934"/>
      </dsp:txXfrm>
    </dsp:sp>
    <dsp:sp modelId="{54751106-696C-440B-B4F1-E7B17BB946F3}">
      <dsp:nvSpPr>
        <dsp:cNvPr id="0" name=""/>
        <dsp:cNvSpPr/>
      </dsp:nvSpPr>
      <dsp:spPr>
        <a:xfrm>
          <a:off x="0" y="4968821"/>
          <a:ext cx="14935200" cy="1129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ptos Display" panose="020B0004020202020204" pitchFamily="34" charset="0"/>
              <a:ea typeface="+mn-ea"/>
              <a:cs typeface="+mn-cs"/>
            </a:rPr>
            <a:t>Continue scaling online mode with smarter nudges like “Top-up now” or limited-time offers.</a:t>
          </a:r>
          <a:endParaRPr lang="en-IN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ptos Display" panose="020B0004020202020204" pitchFamily="34" charset="0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ptos Display" panose="020B0004020202020204" pitchFamily="34" charset="0"/>
              <a:ea typeface="+mn-ea"/>
              <a:cs typeface="+mn-cs"/>
            </a:rPr>
            <a:t>Expand the agent network, especially in high-revenue cities, with incentives and CRM tools.</a:t>
          </a:r>
          <a:endParaRPr lang="en-IN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ptos Display" panose="020B0004020202020204" pitchFamily="34" charset="0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ptos Display" panose="020B0004020202020204" pitchFamily="34" charset="0"/>
              <a:ea typeface="+mn-ea"/>
              <a:cs typeface="+mn-cs"/>
            </a:rPr>
            <a:t>Re-activate branch and referral modes via hybrid onboarding and metro-based referral drives.</a:t>
          </a:r>
          <a:endParaRPr lang="en-IN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ptos Display" panose="020B0004020202020204" pitchFamily="34" charset="0"/>
            <a:ea typeface="+mn-ea"/>
            <a:cs typeface="+mn-cs"/>
          </a:endParaRPr>
        </a:p>
      </dsp:txBody>
      <dsp:txXfrm>
        <a:off x="0" y="4968821"/>
        <a:ext cx="14935200" cy="1129613"/>
      </dsp:txXfrm>
    </dsp:sp>
    <dsp:sp modelId="{A6230729-B67C-44A7-B320-79B822F7B651}">
      <dsp:nvSpPr>
        <dsp:cNvPr id="0" name=""/>
        <dsp:cNvSpPr/>
      </dsp:nvSpPr>
      <dsp:spPr>
        <a:xfrm>
          <a:off x="4262361" y="6122243"/>
          <a:ext cx="11052048" cy="47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600" kern="1200" dirty="0"/>
        </a:p>
      </dsp:txBody>
      <dsp:txXfrm>
        <a:off x="4262361" y="6122243"/>
        <a:ext cx="11052048" cy="476184"/>
      </dsp:txXfrm>
    </dsp:sp>
    <dsp:sp modelId="{AB5009E8-591E-462F-9ED6-330D7A62C1D4}">
      <dsp:nvSpPr>
        <dsp:cNvPr id="0" name=""/>
        <dsp:cNvSpPr/>
      </dsp:nvSpPr>
      <dsp:spPr>
        <a:xfrm>
          <a:off x="-19" y="6122243"/>
          <a:ext cx="5399988" cy="47618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2127009"/>
            <a:satOff val="770"/>
            <a:lumOff val="-6274"/>
            <a:alphaOff val="0"/>
          </a:schemeClr>
        </a:solidFill>
        <a:ln w="19050" cap="rnd" cmpd="sng" algn="ctr">
          <a:solidFill>
            <a:schemeClr val="accent4">
              <a:hueOff val="2127009"/>
              <a:satOff val="770"/>
              <a:lumOff val="-62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Aptos Display" panose="020B0004020202020204" pitchFamily="34" charset="0"/>
              <a:ea typeface="+mn-ea"/>
              <a:cs typeface="+mn-cs"/>
            </a:rPr>
            <a:t>Strengthen Regional Strategy</a:t>
          </a:r>
          <a:endParaRPr lang="en-IN" sz="2400" b="1" kern="1200" dirty="0">
            <a:solidFill>
              <a:prstClr val="white"/>
            </a:solidFill>
            <a:latin typeface="Aptos Display" panose="020B0004020202020204" pitchFamily="34" charset="0"/>
            <a:ea typeface="+mn-ea"/>
            <a:cs typeface="+mn-cs"/>
          </a:endParaRPr>
        </a:p>
      </dsp:txBody>
      <dsp:txXfrm>
        <a:off x="23231" y="6145493"/>
        <a:ext cx="5353488" cy="452934"/>
      </dsp:txXfrm>
    </dsp:sp>
    <dsp:sp modelId="{C335C882-95EC-4A52-980F-4FC7306E03B2}">
      <dsp:nvSpPr>
        <dsp:cNvPr id="0" name=""/>
        <dsp:cNvSpPr/>
      </dsp:nvSpPr>
      <dsp:spPr>
        <a:xfrm>
          <a:off x="0" y="6598428"/>
          <a:ext cx="14935200" cy="742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ptos Display" panose="020B0004020202020204" pitchFamily="34" charset="0"/>
              <a:ea typeface="+mn-ea"/>
              <a:cs typeface="+mn-cs"/>
            </a:rPr>
            <a:t>In metro cities (Delhi, Mumbai, Hyderabad), offer localized campaigns and agent-targeted bonuses to sustain leadership.</a:t>
          </a:r>
          <a:endParaRPr lang="en-IN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ptos Display" panose="020B0004020202020204" pitchFamily="34" charset="0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ptos Display" panose="020B0004020202020204" pitchFamily="34" charset="0"/>
              <a:ea typeface="+mn-ea"/>
              <a:cs typeface="+mn-cs"/>
            </a:rPr>
            <a:t>In cities (Chennai, Indore), run incentive-based acquisition programs to unlock growth potential.</a:t>
          </a:r>
          <a:endParaRPr lang="en-IN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ptos Display" panose="020B0004020202020204" pitchFamily="34" charset="0"/>
            <a:ea typeface="+mn-ea"/>
            <a:cs typeface="+mn-cs"/>
          </a:endParaRPr>
        </a:p>
      </dsp:txBody>
      <dsp:txXfrm>
        <a:off x="0" y="6598428"/>
        <a:ext cx="14935200" cy="742835"/>
      </dsp:txXfrm>
    </dsp:sp>
    <dsp:sp modelId="{7209A41D-40BE-4AEC-A095-17D80CD7DA4E}">
      <dsp:nvSpPr>
        <dsp:cNvPr id="0" name=""/>
        <dsp:cNvSpPr/>
      </dsp:nvSpPr>
      <dsp:spPr>
        <a:xfrm>
          <a:off x="4262361" y="7365073"/>
          <a:ext cx="11052048" cy="47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600" kern="1200" dirty="0"/>
        </a:p>
      </dsp:txBody>
      <dsp:txXfrm>
        <a:off x="4262361" y="7365073"/>
        <a:ext cx="11052048" cy="476184"/>
      </dsp:txXfrm>
    </dsp:sp>
    <dsp:sp modelId="{77B8B11D-5107-45F8-80D3-72F4DC5659C6}">
      <dsp:nvSpPr>
        <dsp:cNvPr id="0" name=""/>
        <dsp:cNvSpPr/>
      </dsp:nvSpPr>
      <dsp:spPr>
        <a:xfrm>
          <a:off x="-19" y="7365073"/>
          <a:ext cx="5399988" cy="47618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2658761"/>
            <a:satOff val="962"/>
            <a:lumOff val="-7843"/>
            <a:alphaOff val="0"/>
          </a:schemeClr>
        </a:solidFill>
        <a:ln w="19050" cap="rnd" cmpd="sng" algn="ctr">
          <a:solidFill>
            <a:schemeClr val="accent4">
              <a:hueOff val="2658761"/>
              <a:satOff val="962"/>
              <a:lumOff val="-78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prstClr val="white"/>
              </a:solidFill>
              <a:latin typeface="Aptos Display" panose="020B0004020202020204" pitchFamily="34" charset="0"/>
              <a:ea typeface="+mn-ea"/>
              <a:cs typeface="+mn-cs"/>
            </a:rPr>
            <a:t>Leverage Data for Product Strategy</a:t>
          </a:r>
          <a:endParaRPr lang="en-IN" sz="2400" b="1" kern="1200" dirty="0">
            <a:solidFill>
              <a:prstClr val="white"/>
            </a:solidFill>
            <a:latin typeface="Aptos Display" panose="020B0004020202020204" pitchFamily="34" charset="0"/>
            <a:ea typeface="+mn-ea"/>
            <a:cs typeface="+mn-cs"/>
          </a:endParaRPr>
        </a:p>
      </dsp:txBody>
      <dsp:txXfrm>
        <a:off x="23231" y="7388323"/>
        <a:ext cx="5353488" cy="452934"/>
      </dsp:txXfrm>
    </dsp:sp>
    <dsp:sp modelId="{FCF7D76B-7FDD-4626-B8D0-9F5EC940002D}">
      <dsp:nvSpPr>
        <dsp:cNvPr id="0" name=""/>
        <dsp:cNvSpPr/>
      </dsp:nvSpPr>
      <dsp:spPr>
        <a:xfrm>
          <a:off x="0" y="7844823"/>
          <a:ext cx="14935200" cy="723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ptos Display" panose="020B0004020202020204" pitchFamily="34" charset="0"/>
              <a:ea typeface="+mn-ea"/>
              <a:cs typeface="+mn-cs"/>
            </a:rPr>
            <a:t>Align product offerings by age group and geography (e.g., low-value/high-turnover plans for younger users).</a:t>
          </a:r>
          <a:endParaRPr lang="en-IN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ptos Display" panose="020B0004020202020204" pitchFamily="34" charset="0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ptos Display" panose="020B0004020202020204" pitchFamily="34" charset="0"/>
              <a:ea typeface="+mn-ea"/>
              <a:cs typeface="+mn-cs"/>
            </a:rPr>
            <a:t>Monitor sales mode vs revenue behavior to fine-tune product placement and distribution strategy.</a:t>
          </a:r>
          <a:endParaRPr lang="en-IN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ptos Display" panose="020B0004020202020204" pitchFamily="34" charset="0"/>
            <a:ea typeface="+mn-ea"/>
            <a:cs typeface="+mn-cs"/>
          </a:endParaRPr>
        </a:p>
      </dsp:txBody>
      <dsp:txXfrm>
        <a:off x="0" y="7844823"/>
        <a:ext cx="14935200" cy="723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3F441-D3D5-452A-AF6C-6F69D1576C31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3A3AE-D3DA-44A0-AC45-61D8096A3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343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3A3AE-D3DA-44A0-AC45-61D8096A322E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193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2171701"/>
            <a:ext cx="13238487" cy="4994372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76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7200880"/>
            <a:ext cx="13238486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3" y="1028700"/>
            <a:ext cx="13238487" cy="54609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4" y="8050988"/>
            <a:ext cx="13238484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171700"/>
            <a:ext cx="13238489" cy="2971800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13238489" cy="35433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55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2" y="2171700"/>
            <a:ext cx="11998973" cy="3485061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895601" y="5656761"/>
            <a:ext cx="10919474" cy="51326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6525986"/>
            <a:ext cx="13238489" cy="25146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47443" y="1456880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995735" y="3920681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346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4686302"/>
            <a:ext cx="13238490" cy="247977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166072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20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421" y="2971800"/>
            <a:ext cx="442029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8695" y="4000500"/>
            <a:ext cx="4391025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5489" y="2971800"/>
            <a:ext cx="440436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09659" y="4000500"/>
            <a:ext cx="4420191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2971800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687051" y="4000500"/>
            <a:ext cx="4398170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39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695" y="6376424"/>
            <a:ext cx="441007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8695" y="3314700"/>
            <a:ext cx="4410075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8695" y="7240817"/>
            <a:ext cx="4410075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4063" y="6376424"/>
            <a:ext cx="439578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834062" y="3314700"/>
            <a:ext cx="4395788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32033" y="7240816"/>
            <a:ext cx="4401609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6376424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687049" y="3314700"/>
            <a:ext cx="4398170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686863" y="7240813"/>
            <a:ext cx="4403996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73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30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56319" y="645320"/>
            <a:ext cx="2628902" cy="873918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8695" y="1331121"/>
            <a:ext cx="11134724" cy="80533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2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49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4292600"/>
            <a:ext cx="13238486" cy="28734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166072"/>
            <a:ext cx="13238487" cy="1290600"/>
          </a:xfrm>
        </p:spPr>
        <p:txBody>
          <a:bodyPr anchor="t"/>
          <a:lstStyle>
            <a:lvl1pPr marL="0" indent="0" algn="l">
              <a:buNone/>
              <a:defRPr sz="3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83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4969" y="3090863"/>
            <a:ext cx="6594509" cy="6293645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1740" y="3084139"/>
            <a:ext cx="6594512" cy="6300368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20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70" y="2857500"/>
            <a:ext cx="659450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4969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1743" y="2857500"/>
            <a:ext cx="659450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1743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3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0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0" y="2171700"/>
            <a:ext cx="5101596" cy="21717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925" y="2171700"/>
            <a:ext cx="7793996" cy="68580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0" y="4693921"/>
            <a:ext cx="5101595" cy="4343399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4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61" y="2781288"/>
            <a:ext cx="7639359" cy="2362212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24319" y="1714500"/>
            <a:ext cx="480060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7627469" cy="2057400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8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4004528"/>
            <a:ext cx="6055518" cy="628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338521"/>
            <a:ext cx="2283618" cy="354818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13518" y="2514600"/>
            <a:ext cx="4229100" cy="42291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1999119" y="1"/>
            <a:ext cx="2405081" cy="1712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908817" y="9144000"/>
            <a:ext cx="1490601" cy="1143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9167" y="679077"/>
            <a:ext cx="14107085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69" y="3079378"/>
            <a:ext cx="13419812" cy="629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233459" y="2686052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427360" y="4837946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21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63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7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7590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svg"/><Relationship Id="rId7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Rahul-G-V" TargetMode="External"/><Relationship Id="rId5" Type="http://schemas.openxmlformats.org/officeDocument/2006/relationships/hyperlink" Target="https://www.linkedin.com/in/rahul-gv/" TargetMode="External"/><Relationship Id="rId4" Type="http://schemas.openxmlformats.org/officeDocument/2006/relationships/hyperlink" Target="mailto:rahulramana1997@gmail.com" TargetMode="External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2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09986" y="2604650"/>
            <a:ext cx="890814" cy="1008352"/>
          </a:xfrm>
          <a:custGeom>
            <a:avLst/>
            <a:gdLst/>
            <a:ahLst/>
            <a:cxnLst/>
            <a:rect l="l" t="t" r="r" b="b"/>
            <a:pathLst>
              <a:path w="468806" h="497767">
                <a:moveTo>
                  <a:pt x="0" y="0"/>
                </a:moveTo>
                <a:lnTo>
                  <a:pt x="468806" y="0"/>
                </a:lnTo>
                <a:lnTo>
                  <a:pt x="468806" y="497767"/>
                </a:lnTo>
                <a:lnTo>
                  <a:pt x="0" y="49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7844694"/>
            <a:ext cx="721836" cy="7218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t="-24906" b="-24906"/>
              </a:stretch>
            </a:blipFill>
            <a:ln w="38100" cap="sq">
              <a:solidFill>
                <a:srgbClr val="FF961B"/>
              </a:solidFill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616136" y="7844694"/>
            <a:ext cx="721836" cy="7218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b="-50093"/>
              </a:stretch>
            </a:blipFill>
            <a:ln w="38100" cap="sq">
              <a:solidFill>
                <a:srgbClr val="FF961B"/>
              </a:solidFill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2203573" y="7844694"/>
            <a:ext cx="721836" cy="72183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9344" t="-20572" r="-14497" b="-95325"/>
              </a:stretch>
            </a:blipFill>
            <a:ln w="38100" cap="sq">
              <a:solidFill>
                <a:srgbClr val="FF961B"/>
              </a:solidFill>
              <a:prstDash val="solid"/>
              <a:miter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2791009" y="7844694"/>
            <a:ext cx="721836" cy="72183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t="-10906" b="-39187"/>
              </a:stretch>
            </a:blipFill>
            <a:ln w="38100" cap="sq">
              <a:solidFill>
                <a:srgbClr val="FF961B"/>
              </a:solidFill>
              <a:prstDash val="solid"/>
              <a:miter/>
            </a:ln>
          </p:spPr>
        </p:sp>
      </p:grpSp>
      <p:sp>
        <p:nvSpPr>
          <p:cNvPr id="11" name="Freeform 11"/>
          <p:cNvSpPr/>
          <p:nvPr/>
        </p:nvSpPr>
        <p:spPr>
          <a:xfrm>
            <a:off x="3668055" y="8204452"/>
            <a:ext cx="276266" cy="263143"/>
          </a:xfrm>
          <a:custGeom>
            <a:avLst/>
            <a:gdLst/>
            <a:ahLst/>
            <a:cxnLst/>
            <a:rect l="l" t="t" r="r" b="b"/>
            <a:pathLst>
              <a:path w="276266" h="263143">
                <a:moveTo>
                  <a:pt x="0" y="0"/>
                </a:moveTo>
                <a:lnTo>
                  <a:pt x="276265" y="0"/>
                </a:lnTo>
                <a:lnTo>
                  <a:pt x="276265" y="263143"/>
                </a:lnTo>
                <a:lnTo>
                  <a:pt x="0" y="2631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5923945" y="-546270"/>
            <a:ext cx="3376691" cy="12409946"/>
            <a:chOff x="0" y="0"/>
            <a:chExt cx="889334" cy="32684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9334" cy="3268463"/>
            </a:xfrm>
            <a:custGeom>
              <a:avLst/>
              <a:gdLst/>
              <a:ahLst/>
              <a:cxnLst/>
              <a:rect l="l" t="t" r="r" b="b"/>
              <a:pathLst>
                <a:path w="889334" h="3268463">
                  <a:moveTo>
                    <a:pt x="0" y="0"/>
                  </a:moveTo>
                  <a:lnTo>
                    <a:pt x="889334" y="0"/>
                  </a:lnTo>
                  <a:lnTo>
                    <a:pt x="889334" y="3268463"/>
                  </a:lnTo>
                  <a:lnTo>
                    <a:pt x="0" y="3268463"/>
                  </a:lnTo>
                  <a:close/>
                </a:path>
              </a:pathLst>
            </a:custGeom>
            <a:solidFill>
              <a:srgbClr val="0D7D8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89334" cy="32779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30643" y="0"/>
            <a:ext cx="7728657" cy="10287000"/>
            <a:chOff x="0" y="0"/>
            <a:chExt cx="9583551" cy="127559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583551" cy="12755901"/>
            </a:xfrm>
            <a:custGeom>
              <a:avLst/>
              <a:gdLst/>
              <a:ahLst/>
              <a:cxnLst/>
              <a:rect l="l" t="t" r="r" b="b"/>
              <a:pathLst>
                <a:path w="9583551" h="12755901">
                  <a:moveTo>
                    <a:pt x="8585264" y="0"/>
                  </a:moveTo>
                  <a:lnTo>
                    <a:pt x="998287" y="0"/>
                  </a:lnTo>
                  <a:cubicBezTo>
                    <a:pt x="447232" y="0"/>
                    <a:pt x="0" y="595275"/>
                    <a:pt x="0" y="1328740"/>
                  </a:cubicBezTo>
                  <a:lnTo>
                    <a:pt x="0" y="12755901"/>
                  </a:lnTo>
                  <a:lnTo>
                    <a:pt x="8585264" y="12755901"/>
                  </a:lnTo>
                  <a:cubicBezTo>
                    <a:pt x="9136318" y="12755901"/>
                    <a:pt x="9583551" y="12160626"/>
                    <a:pt x="9583551" y="11427161"/>
                  </a:cubicBezTo>
                  <a:lnTo>
                    <a:pt x="9583551" y="0"/>
                  </a:lnTo>
                  <a:lnTo>
                    <a:pt x="8585264" y="0"/>
                  </a:lnTo>
                  <a:close/>
                </a:path>
              </a:pathLst>
            </a:custGeom>
            <a:blipFill>
              <a:blip r:embed="rId10"/>
              <a:stretch>
                <a:fillRect t="-6382" b="-6382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606380" y="579299"/>
            <a:ext cx="1080000" cy="1080000"/>
          </a:xfrm>
          <a:custGeom>
            <a:avLst/>
            <a:gdLst/>
            <a:ahLst/>
            <a:cxnLst/>
            <a:rect l="l" t="t" r="r" b="b"/>
            <a:pathLst>
              <a:path w="972698" h="1114974">
                <a:moveTo>
                  <a:pt x="0" y="0"/>
                </a:moveTo>
                <a:lnTo>
                  <a:pt x="972698" y="0"/>
                </a:lnTo>
                <a:lnTo>
                  <a:pt x="972698" y="1114973"/>
                </a:lnTo>
                <a:lnTo>
                  <a:pt x="0" y="11149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566" r="-8566" b="-2186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06380" y="2769060"/>
            <a:ext cx="8349543" cy="3029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6"/>
              </a:lnSpc>
            </a:pPr>
            <a:r>
              <a:rPr lang="en-US" sz="11256" b="1" dirty="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SHIELD INSURANCE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6380" y="5327614"/>
            <a:ext cx="7504905" cy="662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15"/>
              </a:lnSpc>
              <a:spcBef>
                <a:spcPct val="0"/>
              </a:spcBef>
            </a:pPr>
            <a:r>
              <a:rPr lang="en-US" sz="2399" spc="-9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n-US" sz="2399" u="none" strike="noStrike" spc="-9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eace of Mind, Guaranteed</a:t>
            </a:r>
          </a:p>
          <a:p>
            <a:pPr marL="0" lvl="0" indent="0" algn="just">
              <a:lnSpc>
                <a:spcPts val="2615"/>
              </a:lnSpc>
              <a:spcBef>
                <a:spcPct val="0"/>
              </a:spcBef>
            </a:pPr>
            <a:endParaRPr lang="en-US" sz="2399" u="none" strike="noStrike" spc="-93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668055" y="7953155"/>
            <a:ext cx="1841931" cy="231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743"/>
              </a:lnSpc>
              <a:spcBef>
                <a:spcPct val="0"/>
              </a:spcBef>
            </a:pPr>
            <a:r>
              <a:rPr lang="en-US" sz="1599" spc="-6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Our Happy Clients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19369" y="8265527"/>
            <a:ext cx="1235561" cy="150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4"/>
              </a:lnSpc>
              <a:spcBef>
                <a:spcPct val="0"/>
              </a:spcBef>
            </a:pPr>
            <a:r>
              <a:rPr lang="en-US" sz="1086" spc="-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4.9/ (2,456 Reviews)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19860" y="1185558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24041" y="1185558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528628" y="1185558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923945" y="1185558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CE331D-1A3A-5551-35B4-284E10A611DE}"/>
              </a:ext>
            </a:extLst>
          </p:cNvPr>
          <p:cNvSpPr txBox="1"/>
          <p:nvPr/>
        </p:nvSpPr>
        <p:spPr>
          <a:xfrm>
            <a:off x="7313247" y="8688636"/>
            <a:ext cx="2200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Presented By Rahul G V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9A26D1-C238-BD68-74E3-C64F7C0CD0E4}"/>
              </a:ext>
            </a:extLst>
          </p:cNvPr>
          <p:cNvSpPr txBox="1"/>
          <p:nvPr/>
        </p:nvSpPr>
        <p:spPr>
          <a:xfrm>
            <a:off x="153787" y="9811778"/>
            <a:ext cx="723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Created during the Virtual Data Analytics Internship by AtliQ Technologies, Codebasics.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98185-10D2-D8BF-6BDD-FD5BB8DA3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A2209-6D7B-ED84-79D9-D97B11AD1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95214"/>
            <a:ext cx="13238487" cy="955772"/>
          </a:xfrm>
        </p:spPr>
        <p:txBody>
          <a:bodyPr/>
          <a:lstStyle/>
          <a:p>
            <a:r>
              <a:rPr lang="en-IN" sz="5400" dirty="0">
                <a:latin typeface="Algerian" panose="04020705040A02060702" pitchFamily="82" charset="0"/>
              </a:rPr>
              <a:t>AGE Group Analysis Key Insights 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DCEE898-DEF6-B892-7AAD-1F2921B1B2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092593"/>
              </p:ext>
            </p:extLst>
          </p:nvPr>
        </p:nvGraphicFramePr>
        <p:xfrm>
          <a:off x="457200" y="1562100"/>
          <a:ext cx="14020800" cy="723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54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7FF32B-02C4-4AE3-9080-8DB10D7DEC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F8C821B-FF12-4F42-80CF-02A232FB20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883B716-51BC-40B3-85E3-539D2C6E6C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0D58087-A80E-4C39-B79A-38B47F1AA7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6367F76-B39D-4426-9115-7D7C976CBF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A2C21C-1933-47A2-8F8C-5677C330AC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CFD4956-EA83-4444-BF17-97ACCAE86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F7C8750-2E9A-4E5E-B8C3-D2209C92F2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D6CF7FC-F9FE-4848-855F-1EE2BE9D3F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45CC3A2-C111-4324-BD11-686F8AE6C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C29C8D7-8A7B-41FA-9F1D-E04AF6BF1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EB99F4F-EF3B-46E5-961E-0852423EA1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8678E62-BF51-4F3A-87CC-A673CAA99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7D59BC-CBAF-4A33-8FF8-7204BBD85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D1A03E-E748-4772-B0F4-2EADD66580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BAF8244-A1E3-4460-9671-1B001BA56B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33E51-FEC3-761F-5CEB-78C987859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DCB2-FD94-B99F-F780-D91C25C31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90500"/>
            <a:ext cx="13238487" cy="955772"/>
          </a:xfrm>
        </p:spPr>
        <p:txBody>
          <a:bodyPr/>
          <a:lstStyle/>
          <a:p>
            <a:r>
              <a:rPr lang="en-US" sz="5400" b="1" dirty="0"/>
              <a:t>Strategic Recommendations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DACEE4FD-459D-A8E7-DE42-9CC952EE8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367354"/>
              </p:ext>
            </p:extLst>
          </p:nvPr>
        </p:nvGraphicFramePr>
        <p:xfrm>
          <a:off x="228600" y="1333500"/>
          <a:ext cx="14935200" cy="856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767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710E6B2E-8388-436D-AF1F-26CE4A9804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31A0C024-68BA-4EFD-9BD2-0CBF4120BC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153BCBB-CA41-4906-BF60-1534C87A39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EE11FC19-1E56-4B5C-944A-06D08ABD6F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4AAA5101-58F8-4D39-BDBD-F5374169B2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FC16F9A5-7B7F-4F8E-872A-56954B039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130D0CE-14BF-49FC-B797-5A18F6522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FD58118-1913-4DCA-BCBC-39AB3BA09A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87C215C6-AEF1-495F-B373-1E1C112DA1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DE459E97-0AE4-4E58-A94F-A564181EF9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D0BBB72-DCE0-41F9-9616-B3C548F41B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1D1408F-1DF3-4406-935C-6CF731F579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FC6EA28F-7822-4F37-9689-A8FB5EEFEC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7EE50B40-3C21-433F-9385-2457424B2F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0366E1A5-03D0-496D-9120-EFC8EE4B23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54751106-696C-440B-B4F1-E7B17BB946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DCC2BDE7-AF52-496C-BBEA-E4A3C98F21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B5009E8-591E-462F-9ED6-330D7A62C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6230729-B67C-44A7-B320-79B822F7B6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C335C882-95EC-4A52-980F-4FC7306E03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452A59CB-5A66-41F9-8FBD-1312D80CA3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77B8B11D-5107-45F8-80D3-72F4DC5659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7209A41D-40BE-4AEC-A095-17D80CD7D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FCF7D76B-7FDD-4626-B8D0-9F5EC94000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6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468806" cy="497767"/>
          </a:xfrm>
          <a:custGeom>
            <a:avLst/>
            <a:gdLst/>
            <a:ahLst/>
            <a:cxnLst/>
            <a:rect l="l" t="t" r="r" b="b"/>
            <a:pathLst>
              <a:path w="468806" h="497767">
                <a:moveTo>
                  <a:pt x="0" y="0"/>
                </a:moveTo>
                <a:lnTo>
                  <a:pt x="468806" y="0"/>
                </a:lnTo>
                <a:lnTo>
                  <a:pt x="468806" y="497767"/>
                </a:lnTo>
                <a:lnTo>
                  <a:pt x="0" y="49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14191" y="3222535"/>
            <a:ext cx="12272886" cy="254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26"/>
              </a:lnSpc>
            </a:pPr>
            <a:r>
              <a:rPr lang="en-US" sz="16551" b="1" dirty="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19860" y="1185558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424041" y="1185558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28628" y="1185558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23945" y="1185558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-9710153" y="8291125"/>
            <a:ext cx="18417781" cy="367232"/>
            <a:chOff x="0" y="0"/>
            <a:chExt cx="4850774" cy="967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50774" cy="96720"/>
            </a:xfrm>
            <a:custGeom>
              <a:avLst/>
              <a:gdLst/>
              <a:ahLst/>
              <a:cxnLst/>
              <a:rect l="l" t="t" r="r" b="b"/>
              <a:pathLst>
                <a:path w="4850774" h="96720">
                  <a:moveTo>
                    <a:pt x="0" y="0"/>
                  </a:moveTo>
                  <a:lnTo>
                    <a:pt x="4850774" y="0"/>
                  </a:lnTo>
                  <a:lnTo>
                    <a:pt x="4850774" y="96720"/>
                  </a:lnTo>
                  <a:lnTo>
                    <a:pt x="0" y="96720"/>
                  </a:lnTo>
                  <a:close/>
                </a:path>
              </a:pathLst>
            </a:custGeom>
            <a:solidFill>
              <a:srgbClr val="FF961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4850774" cy="106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707628" y="8891068"/>
            <a:ext cx="18417781" cy="367232"/>
            <a:chOff x="0" y="0"/>
            <a:chExt cx="4850774" cy="967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50774" cy="96720"/>
            </a:xfrm>
            <a:custGeom>
              <a:avLst/>
              <a:gdLst/>
              <a:ahLst/>
              <a:cxnLst/>
              <a:rect l="l" t="t" r="r" b="b"/>
              <a:pathLst>
                <a:path w="4850774" h="96720">
                  <a:moveTo>
                    <a:pt x="0" y="0"/>
                  </a:moveTo>
                  <a:lnTo>
                    <a:pt x="4850774" y="0"/>
                  </a:lnTo>
                  <a:lnTo>
                    <a:pt x="4850774" y="96720"/>
                  </a:lnTo>
                  <a:lnTo>
                    <a:pt x="0" y="96720"/>
                  </a:lnTo>
                  <a:close/>
                </a:path>
              </a:pathLst>
            </a:custGeom>
            <a:solidFill>
              <a:srgbClr val="0D7D8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4850774" cy="106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5FEB668-B195-B30E-968B-AE929648AEB5}"/>
              </a:ext>
            </a:extLst>
          </p:cNvPr>
          <p:cNvSpPr txBox="1"/>
          <p:nvPr/>
        </p:nvSpPr>
        <p:spPr>
          <a:xfrm>
            <a:off x="1497506" y="6107658"/>
            <a:ext cx="589389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Aptos Display" panose="020B0004020202020204" pitchFamily="34" charset="0"/>
              </a:rPr>
              <a:t>Follow for more:</a:t>
            </a:r>
          </a:p>
          <a:p>
            <a:r>
              <a:rPr lang="en-IN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Mail Id: </a:t>
            </a:r>
            <a:r>
              <a:rPr lang="en-IN" sz="2000" dirty="0">
                <a:latin typeface="Aptos Display" panose="020B0004020202020204" pitchFamily="34" charset="0"/>
                <a:hlinkClick r:id="rId4"/>
              </a:rPr>
              <a:t>rahulramana1997@gmail.com</a:t>
            </a:r>
            <a:endParaRPr lang="en-IN" sz="2000" dirty="0">
              <a:latin typeface="Aptos Display" panose="020B0004020202020204" pitchFamily="34" charset="0"/>
            </a:endParaRPr>
          </a:p>
          <a:p>
            <a:endParaRPr lang="en-IN" sz="2000" dirty="0">
              <a:latin typeface="Aptos Display" panose="020B0004020202020204" pitchFamily="3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LinkedIn</a:t>
            </a:r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 Profile: </a:t>
            </a:r>
            <a:r>
              <a:rPr lang="en-IN" sz="2000" dirty="0">
                <a:latin typeface="Aptos Display" panose="020B0004020202020204" pitchFamily="34" charset="0"/>
                <a:hlinkClick r:id="rId5"/>
              </a:rPr>
              <a:t>https://www.linkedin.com/in/rahul-gv/</a:t>
            </a:r>
            <a:endParaRPr lang="en-IN" sz="2000" dirty="0">
              <a:latin typeface="Aptos Display" panose="020B0004020202020204" pitchFamily="34" charset="0"/>
            </a:endParaRPr>
          </a:p>
          <a:p>
            <a:pPr algn="l" fontAlgn="auto"/>
            <a:endParaRPr lang="en-IN" b="0" i="0" dirty="0">
              <a:effectLst/>
              <a:latin typeface="Aptos Display" panose="020B0004020202020204" pitchFamily="34" charset="0"/>
            </a:endParaRPr>
          </a:p>
          <a:p>
            <a:pPr algn="l" fontAlgn="auto"/>
            <a:r>
              <a:rPr lang="en-IN" dirty="0" err="1">
                <a:solidFill>
                  <a:schemeClr val="bg1"/>
                </a:solidFill>
                <a:latin typeface="Aptos Display" panose="020B0004020202020204" pitchFamily="34" charset="0"/>
              </a:rPr>
              <a:t>Github</a:t>
            </a:r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 Link: </a:t>
            </a:r>
            <a:r>
              <a:rPr lang="en-IN" dirty="0">
                <a:latin typeface="Aptos Display" panose="020B0004020202020204" pitchFamily="34" charset="0"/>
                <a:hlinkClick r:id="rId6"/>
              </a:rPr>
              <a:t>https://github.com/Rahul-G-V</a:t>
            </a:r>
            <a:endParaRPr lang="en-IN" dirty="0">
              <a:latin typeface="Aptos Display" panose="020B00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902A9C-AE59-CB94-0E72-5403EC9D04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6" y="6387973"/>
            <a:ext cx="396550" cy="3965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41FD50-228E-3A2B-D5EC-C19B25859B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6" y="7032363"/>
            <a:ext cx="396550" cy="3965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1315A4-C72B-B8FF-2F29-6CCB7CAFCD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6" y="7593931"/>
            <a:ext cx="396550" cy="396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468806" cy="497767"/>
          </a:xfrm>
          <a:custGeom>
            <a:avLst/>
            <a:gdLst/>
            <a:ahLst/>
            <a:cxnLst/>
            <a:rect l="l" t="t" r="r" b="b"/>
            <a:pathLst>
              <a:path w="468806" h="497767">
                <a:moveTo>
                  <a:pt x="0" y="0"/>
                </a:moveTo>
                <a:lnTo>
                  <a:pt x="468806" y="0"/>
                </a:lnTo>
                <a:lnTo>
                  <a:pt x="468806" y="497767"/>
                </a:lnTo>
                <a:lnTo>
                  <a:pt x="0" y="49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923945" y="-456385"/>
            <a:ext cx="7476810" cy="12142457"/>
            <a:chOff x="0" y="0"/>
            <a:chExt cx="1969201" cy="31980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9201" cy="3198013"/>
            </a:xfrm>
            <a:custGeom>
              <a:avLst/>
              <a:gdLst/>
              <a:ahLst/>
              <a:cxnLst/>
              <a:rect l="l" t="t" r="r" b="b"/>
              <a:pathLst>
                <a:path w="1969201" h="3198013">
                  <a:moveTo>
                    <a:pt x="0" y="0"/>
                  </a:moveTo>
                  <a:lnTo>
                    <a:pt x="1969201" y="0"/>
                  </a:lnTo>
                  <a:lnTo>
                    <a:pt x="1969201" y="3198013"/>
                  </a:lnTo>
                  <a:lnTo>
                    <a:pt x="0" y="3198013"/>
                  </a:lnTo>
                  <a:close/>
                </a:path>
              </a:pathLst>
            </a:custGeom>
            <a:solidFill>
              <a:srgbClr val="0D7D8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969201" cy="3207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65393" y="0"/>
            <a:ext cx="9293907" cy="10939170"/>
            <a:chOff x="0" y="0"/>
            <a:chExt cx="11248979" cy="132403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48979" cy="13240342"/>
            </a:xfrm>
            <a:custGeom>
              <a:avLst/>
              <a:gdLst/>
              <a:ahLst/>
              <a:cxnLst/>
              <a:rect l="l" t="t" r="r" b="b"/>
              <a:pathLst>
                <a:path w="11248979" h="13240342">
                  <a:moveTo>
                    <a:pt x="11248979" y="0"/>
                  </a:moveTo>
                  <a:lnTo>
                    <a:pt x="11248979" y="13240342"/>
                  </a:lnTo>
                  <a:lnTo>
                    <a:pt x="2168803" y="1324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332" r="-3833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0" y="9959215"/>
            <a:ext cx="7515043" cy="327785"/>
            <a:chOff x="0" y="0"/>
            <a:chExt cx="1979270" cy="863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79270" cy="86330"/>
            </a:xfrm>
            <a:custGeom>
              <a:avLst/>
              <a:gdLst/>
              <a:ahLst/>
              <a:cxnLst/>
              <a:rect l="l" t="t" r="r" b="b"/>
              <a:pathLst>
                <a:path w="1979270" h="86330">
                  <a:moveTo>
                    <a:pt x="0" y="0"/>
                  </a:moveTo>
                  <a:lnTo>
                    <a:pt x="1979270" y="0"/>
                  </a:lnTo>
                  <a:lnTo>
                    <a:pt x="1979270" y="86330"/>
                  </a:lnTo>
                  <a:lnTo>
                    <a:pt x="0" y="86330"/>
                  </a:lnTo>
                  <a:close/>
                </a:path>
              </a:pathLst>
            </a:custGeom>
            <a:solidFill>
              <a:srgbClr val="FF961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979270" cy="95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2772329"/>
            <a:ext cx="6724416" cy="1944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b="1" dirty="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TABLE OF CONTENTS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6136" y="1119521"/>
            <a:ext cx="1889064" cy="294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419"/>
              </a:lnSpc>
            </a:pPr>
            <a:r>
              <a:rPr lang="en-US" sz="1728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Shield Insurance.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19860" y="1185558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24041" y="1185558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528628" y="1185558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23945" y="1185558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471826-77F8-339A-1483-7844E3531F4A}"/>
              </a:ext>
            </a:extLst>
          </p:cNvPr>
          <p:cNvSpPr txBox="1"/>
          <p:nvPr/>
        </p:nvSpPr>
        <p:spPr>
          <a:xfrm>
            <a:off x="1142999" y="4717157"/>
            <a:ext cx="71628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Overview</a:t>
            </a:r>
          </a:p>
          <a:p>
            <a:pPr marL="285750" lvl="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Objectives</a:t>
            </a:r>
          </a:p>
          <a:p>
            <a:pPr marL="285750" lvl="0" indent="-28575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About Shield Insurance</a:t>
            </a: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Health insurance plan options</a:t>
            </a: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Business positioning in India</a:t>
            </a: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Policy overview by coverage &amp; premium</a:t>
            </a: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Dataset duration</a:t>
            </a: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Data model</a:t>
            </a: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Sales modes</a:t>
            </a:r>
          </a:p>
          <a:p>
            <a:pPr marL="457200" lvl="0" indent="-4572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Dashboard walkthrough</a:t>
            </a: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Insights &amp; Recommendations</a:t>
            </a:r>
          </a:p>
          <a:p>
            <a:pPr marL="457200" lvl="0" indent="-4572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1AA6D-D3E7-F481-43B1-B4E6D3C7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00" y="1452497"/>
            <a:ext cx="8305800" cy="1709803"/>
          </a:xfrm>
        </p:spPr>
        <p:txBody>
          <a:bodyPr/>
          <a:lstStyle/>
          <a:p>
            <a:r>
              <a:rPr lang="en-IN" sz="4800" b="1" dirty="0">
                <a:latin typeface="Algerian" panose="04020705040A02060702" pitchFamily="82" charset="0"/>
              </a:rPr>
              <a:t> Overview of </a:t>
            </a:r>
            <a:br>
              <a:rPr lang="en-IN" sz="4800" b="1" dirty="0">
                <a:latin typeface="Algerian" panose="04020705040A02060702" pitchFamily="82" charset="0"/>
              </a:rPr>
            </a:br>
            <a:r>
              <a:rPr lang="en-IN" sz="4800" b="1" dirty="0">
                <a:latin typeface="Algerian" panose="04020705040A02060702" pitchFamily="82" charset="0"/>
              </a:rPr>
              <a:t>Shield Insurance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2B44-9B73-7404-9F1E-B1329A92E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500" y="3619500"/>
            <a:ext cx="8610601" cy="595804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ptos Display" panose="020B0004020202020204" pitchFamily="34" charset="0"/>
              </a:rPr>
              <a:t>Shield Insurance specializes in </a:t>
            </a:r>
            <a:r>
              <a:rPr lang="en-US" sz="2800" b="1" dirty="0">
                <a:latin typeface="Aptos Display" panose="020B0004020202020204" pitchFamily="34" charset="0"/>
              </a:rPr>
              <a:t>comprehensive health insurance solutions</a:t>
            </a:r>
            <a:r>
              <a:rPr lang="en-US" sz="2800" dirty="0">
                <a:latin typeface="Aptos Display" panose="020B0004020202020204" pitchFamily="34" charset="0"/>
              </a:rPr>
              <a:t> designed to protect individuals, families, and corporate clients from the financial impact of medical emergencies.</a:t>
            </a:r>
          </a:p>
          <a:p>
            <a:r>
              <a:rPr lang="en-US" sz="2800" dirty="0">
                <a:latin typeface="Aptos Display" panose="020B0004020202020204" pitchFamily="34" charset="0"/>
              </a:rPr>
              <a:t>Our product portfolio includes everything from </a:t>
            </a:r>
            <a:r>
              <a:rPr lang="en-US" sz="2800" b="1" dirty="0">
                <a:latin typeface="Aptos Display" panose="020B0004020202020204" pitchFamily="34" charset="0"/>
              </a:rPr>
              <a:t>basic medical plans</a:t>
            </a:r>
            <a:r>
              <a:rPr lang="en-US" sz="2800" dirty="0">
                <a:latin typeface="Aptos Display" panose="020B0004020202020204" pitchFamily="34" charset="0"/>
              </a:rPr>
              <a:t> to </a:t>
            </a:r>
            <a:r>
              <a:rPr lang="en-US" sz="2800" b="1" dirty="0">
                <a:latin typeface="Aptos Display" panose="020B0004020202020204" pitchFamily="34" charset="0"/>
              </a:rPr>
              <a:t>high-value critical illness coverage</a:t>
            </a:r>
            <a:r>
              <a:rPr lang="en-US" sz="2800" dirty="0">
                <a:latin typeface="Aptos Display" panose="020B0004020202020204" pitchFamily="34" charset="0"/>
              </a:rPr>
              <a:t>, tailored to suit diverse health and financial needs.</a:t>
            </a:r>
          </a:p>
          <a:p>
            <a:r>
              <a:rPr lang="en-US" sz="2800" dirty="0">
                <a:latin typeface="Aptos Display" panose="020B0004020202020204" pitchFamily="34" charset="0"/>
              </a:rPr>
              <a:t>With a commitment to </a:t>
            </a:r>
            <a:r>
              <a:rPr lang="en-US" sz="2800" b="1" dirty="0">
                <a:latin typeface="Aptos Display" panose="020B0004020202020204" pitchFamily="34" charset="0"/>
              </a:rPr>
              <a:t>trust and reliability</a:t>
            </a:r>
            <a:r>
              <a:rPr lang="en-US" sz="2800" dirty="0">
                <a:latin typeface="Aptos Display" panose="020B0004020202020204" pitchFamily="34" charset="0"/>
              </a:rPr>
              <a:t>, Shield Insurance has been serving individuals and businesses across all age groups, delivering peace of mind through a wide range of insurance solutions.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D9103B-B816-BA2D-2905-BD5FF0F9EAA5}"/>
              </a:ext>
            </a:extLst>
          </p:cNvPr>
          <p:cNvGrpSpPr/>
          <p:nvPr/>
        </p:nvGrpSpPr>
        <p:grpSpPr>
          <a:xfrm>
            <a:off x="9084927" y="1949556"/>
            <a:ext cx="8899573" cy="7842143"/>
            <a:chOff x="9084927" y="1949556"/>
            <a:chExt cx="8899573" cy="7842143"/>
          </a:xfrm>
        </p:grpSpPr>
        <p:grpSp>
          <p:nvGrpSpPr>
            <p:cNvPr id="4" name="Group 9">
              <a:extLst>
                <a:ext uri="{FF2B5EF4-FFF2-40B4-BE49-F238E27FC236}">
                  <a16:creationId xmlns:a16="http://schemas.microsoft.com/office/drawing/2014/main" id="{A7527585-E65D-8B86-D519-1F58FEF4C5B0}"/>
                </a:ext>
              </a:extLst>
            </p:cNvPr>
            <p:cNvGrpSpPr/>
            <p:nvPr/>
          </p:nvGrpSpPr>
          <p:grpSpPr>
            <a:xfrm>
              <a:off x="9084928" y="1949556"/>
              <a:ext cx="3573437" cy="3573437"/>
              <a:chOff x="0" y="0"/>
              <a:chExt cx="812800" cy="812800"/>
            </a:xfrm>
          </p:grpSpPr>
          <p:sp>
            <p:nvSpPr>
              <p:cNvPr id="5" name="Freeform 10">
                <a:extLst>
                  <a:ext uri="{FF2B5EF4-FFF2-40B4-BE49-F238E27FC236}">
                    <a16:creationId xmlns:a16="http://schemas.microsoft.com/office/drawing/2014/main" id="{E4A24999-B5B3-538B-9E3D-687E6145AE7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32669"/>
                </a:stretch>
              </a:blipFill>
            </p:spPr>
          </p:sp>
        </p:grp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4436D8B6-684B-508D-3910-EE13ADFFC327}"/>
                </a:ext>
              </a:extLst>
            </p:cNvPr>
            <p:cNvGrpSpPr/>
            <p:nvPr/>
          </p:nvGrpSpPr>
          <p:grpSpPr>
            <a:xfrm>
              <a:off x="9084927" y="5870627"/>
              <a:ext cx="3573437" cy="3573437"/>
              <a:chOff x="0" y="0"/>
              <a:chExt cx="812800" cy="812800"/>
            </a:xfrm>
          </p:grpSpPr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C8420041-D20C-EB6F-E50E-659CD918285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44786" r="-44786"/>
                </a:stretch>
              </a:blipFill>
            </p:spPr>
          </p:sp>
        </p:grpSp>
        <p:grpSp>
          <p:nvGrpSpPr>
            <p:cNvPr id="8" name="Group 11">
              <a:extLst>
                <a:ext uri="{FF2B5EF4-FFF2-40B4-BE49-F238E27FC236}">
                  <a16:creationId xmlns:a16="http://schemas.microsoft.com/office/drawing/2014/main" id="{5DB75C20-F30B-461D-BA6A-491C9AD911A2}"/>
                </a:ext>
              </a:extLst>
            </p:cNvPr>
            <p:cNvGrpSpPr/>
            <p:nvPr/>
          </p:nvGrpSpPr>
          <p:grpSpPr>
            <a:xfrm>
              <a:off x="13030200" y="1949556"/>
              <a:ext cx="4954300" cy="7842143"/>
              <a:chOff x="0" y="0"/>
              <a:chExt cx="716270" cy="1080067"/>
            </a:xfrm>
          </p:grpSpPr>
          <p:sp>
            <p:nvSpPr>
              <p:cNvPr id="9" name="Freeform 12">
                <a:extLst>
                  <a:ext uri="{FF2B5EF4-FFF2-40B4-BE49-F238E27FC236}">
                    <a16:creationId xmlns:a16="http://schemas.microsoft.com/office/drawing/2014/main" id="{0BCA1A79-3626-FD54-E0BB-77FD42958E7B}"/>
                  </a:ext>
                </a:extLst>
              </p:cNvPr>
              <p:cNvSpPr/>
              <p:nvPr/>
            </p:nvSpPr>
            <p:spPr>
              <a:xfrm>
                <a:off x="0" y="0"/>
                <a:ext cx="716270" cy="1080067"/>
              </a:xfrm>
              <a:custGeom>
                <a:avLst/>
                <a:gdLst/>
                <a:ahLst/>
                <a:cxnLst/>
                <a:rect l="l" t="t" r="r" b="b"/>
                <a:pathLst>
                  <a:path w="716270" h="1080067">
                    <a:moveTo>
                      <a:pt x="0" y="0"/>
                    </a:moveTo>
                    <a:lnTo>
                      <a:pt x="716270" y="0"/>
                    </a:lnTo>
                    <a:lnTo>
                      <a:pt x="716270" y="1080067"/>
                    </a:lnTo>
                    <a:lnTo>
                      <a:pt x="0" y="1080067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89577" r="-36750"/>
                </a:stretch>
              </a:blipFill>
            </p:spPr>
          </p:sp>
        </p:grpSp>
      </p:grpSp>
      <p:sp>
        <p:nvSpPr>
          <p:cNvPr id="11" name="Freeform 17">
            <a:extLst>
              <a:ext uri="{FF2B5EF4-FFF2-40B4-BE49-F238E27FC236}">
                <a16:creationId xmlns:a16="http://schemas.microsoft.com/office/drawing/2014/main" id="{C6ECBF2D-02A9-4B2D-FE5E-7FCDF25BB295}"/>
              </a:ext>
            </a:extLst>
          </p:cNvPr>
          <p:cNvSpPr/>
          <p:nvPr/>
        </p:nvSpPr>
        <p:spPr>
          <a:xfrm>
            <a:off x="303500" y="101100"/>
            <a:ext cx="1080000" cy="1080000"/>
          </a:xfrm>
          <a:custGeom>
            <a:avLst/>
            <a:gdLst/>
            <a:ahLst/>
            <a:cxnLst/>
            <a:rect l="l" t="t" r="r" b="b"/>
            <a:pathLst>
              <a:path w="972698" h="1114974">
                <a:moveTo>
                  <a:pt x="0" y="0"/>
                </a:moveTo>
                <a:lnTo>
                  <a:pt x="972698" y="0"/>
                </a:lnTo>
                <a:lnTo>
                  <a:pt x="972698" y="1114973"/>
                </a:lnTo>
                <a:lnTo>
                  <a:pt x="0" y="1114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66" r="-8566" b="-2186"/>
            </a:stretch>
          </a:blipFill>
        </p:spPr>
      </p:sp>
    </p:spTree>
    <p:extLst>
      <p:ext uri="{BB962C8B-B14F-4D97-AF65-F5344CB8AC3E}">
        <p14:creationId xmlns:p14="http://schemas.microsoft.com/office/powerpoint/2010/main" val="284812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B7EE3-E3D8-D26B-3531-5107C1EA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3">
            <a:extLst>
              <a:ext uri="{FF2B5EF4-FFF2-40B4-BE49-F238E27FC236}">
                <a16:creationId xmlns:a16="http://schemas.microsoft.com/office/drawing/2014/main" id="{A2E64C41-662F-1191-A88F-46EAD41FD326}"/>
              </a:ext>
            </a:extLst>
          </p:cNvPr>
          <p:cNvGrpSpPr/>
          <p:nvPr/>
        </p:nvGrpSpPr>
        <p:grpSpPr>
          <a:xfrm>
            <a:off x="11471254" y="-1061473"/>
            <a:ext cx="8905382" cy="12409946"/>
            <a:chOff x="0" y="0"/>
            <a:chExt cx="2345450" cy="3268463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89E23D2D-EA26-3BE0-A74B-4F817CAE3094}"/>
                </a:ext>
              </a:extLst>
            </p:cNvPr>
            <p:cNvSpPr/>
            <p:nvPr/>
          </p:nvSpPr>
          <p:spPr>
            <a:xfrm>
              <a:off x="0" y="0"/>
              <a:ext cx="2345450" cy="3268463"/>
            </a:xfrm>
            <a:custGeom>
              <a:avLst/>
              <a:gdLst/>
              <a:ahLst/>
              <a:cxnLst/>
              <a:rect l="l" t="t" r="r" b="b"/>
              <a:pathLst>
                <a:path w="2345450" h="3268463">
                  <a:moveTo>
                    <a:pt x="0" y="0"/>
                  </a:moveTo>
                  <a:lnTo>
                    <a:pt x="2345450" y="0"/>
                  </a:lnTo>
                  <a:lnTo>
                    <a:pt x="2345450" y="3268463"/>
                  </a:lnTo>
                  <a:lnTo>
                    <a:pt x="0" y="3268463"/>
                  </a:ln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</p:spPr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E06C107E-78C0-2381-37FF-3E421411510C}"/>
                </a:ext>
              </a:extLst>
            </p:cNvPr>
            <p:cNvSpPr txBox="1"/>
            <p:nvPr/>
          </p:nvSpPr>
          <p:spPr>
            <a:xfrm>
              <a:off x="0" y="-9525"/>
              <a:ext cx="2345450" cy="32779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8AEB2B-A53E-4CA2-6542-DF782FC0E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00" y="1490502"/>
            <a:ext cx="8610601" cy="1905000"/>
          </a:xfrm>
        </p:spPr>
        <p:txBody>
          <a:bodyPr/>
          <a:lstStyle/>
          <a:p>
            <a:r>
              <a:rPr lang="en-US" sz="4800" b="1" dirty="0">
                <a:latin typeface="Algerian" panose="04020705040A02060702" pitchFamily="82" charset="0"/>
              </a:rPr>
              <a:t>Objectives of Shield Insurance</a:t>
            </a:r>
            <a:endParaRPr lang="en-IN" sz="4800" dirty="0">
              <a:latin typeface="Algerian" panose="04020705040A02060702" pitchFamily="82" charset="0"/>
            </a:endParaRPr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3E01B672-64DD-C390-6E56-677CAD362980}"/>
              </a:ext>
            </a:extLst>
          </p:cNvPr>
          <p:cNvGrpSpPr/>
          <p:nvPr/>
        </p:nvGrpSpPr>
        <p:grpSpPr>
          <a:xfrm>
            <a:off x="9296400" y="2210038"/>
            <a:ext cx="7962900" cy="7048262"/>
            <a:chOff x="0" y="0"/>
            <a:chExt cx="1030097" cy="911778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88CA42E-9B9C-867C-480A-7BD877DB59CD}"/>
                </a:ext>
              </a:extLst>
            </p:cNvPr>
            <p:cNvSpPr/>
            <p:nvPr/>
          </p:nvSpPr>
          <p:spPr>
            <a:xfrm>
              <a:off x="0" y="0"/>
              <a:ext cx="1030097" cy="911778"/>
            </a:xfrm>
            <a:custGeom>
              <a:avLst/>
              <a:gdLst/>
              <a:ahLst/>
              <a:cxnLst/>
              <a:rect l="l" t="t" r="r" b="b"/>
              <a:pathLst>
                <a:path w="1030097" h="911778">
                  <a:moveTo>
                    <a:pt x="0" y="0"/>
                  </a:moveTo>
                  <a:lnTo>
                    <a:pt x="1030097" y="0"/>
                  </a:lnTo>
                  <a:lnTo>
                    <a:pt x="1030097" y="911778"/>
                  </a:lnTo>
                  <a:lnTo>
                    <a:pt x="0" y="911778"/>
                  </a:lnTo>
                  <a:close/>
                </a:path>
              </a:pathLst>
            </a:custGeom>
            <a:blipFill>
              <a:blip r:embed="rId2"/>
              <a:stretch>
                <a:fillRect t="-34626" b="-34626"/>
              </a:stretch>
            </a:blipFill>
          </p:spPr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BD45199-31A3-C72C-B3BC-38F7AAA936AB}"/>
              </a:ext>
            </a:extLst>
          </p:cNvPr>
          <p:cNvSpPr txBox="1">
            <a:spLocks/>
          </p:cNvSpPr>
          <p:nvPr/>
        </p:nvSpPr>
        <p:spPr>
          <a:xfrm>
            <a:off x="381000" y="4229100"/>
            <a:ext cx="8610601" cy="3614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685800" rtl="0" eaLnBrk="1" latinLnBrk="0" hangingPunct="1">
              <a:spcBef>
                <a:spcPts val="15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3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114425" indent="-428625" algn="l" defTabSz="685800" rtl="0" eaLnBrk="1" latinLnBrk="0" hangingPunct="1">
              <a:spcBef>
                <a:spcPts val="15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7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714500" indent="-342900" algn="l" defTabSz="685800" rtl="0" eaLnBrk="1" latinLnBrk="0" hangingPunct="1">
              <a:spcBef>
                <a:spcPts val="15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2400300" indent="-342900" algn="l" defTabSz="685800" rtl="0" eaLnBrk="1" latinLnBrk="0" hangingPunct="1">
              <a:spcBef>
                <a:spcPts val="15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1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3086100" indent="-342900" algn="l" defTabSz="685800" rtl="0" eaLnBrk="1" latinLnBrk="0" hangingPunct="1">
              <a:spcBef>
                <a:spcPts val="15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1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3759000" indent="-342900" algn="l" defTabSz="685800" rtl="0" eaLnBrk="1" latinLnBrk="0" hangingPunct="1">
              <a:spcBef>
                <a:spcPts val="15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1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4457700" indent="-342900" algn="l" defTabSz="685800" rtl="0" eaLnBrk="1" latinLnBrk="0" hangingPunct="1">
              <a:spcBef>
                <a:spcPts val="15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1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5143500" indent="-342900" algn="l" defTabSz="685800" rtl="0" eaLnBrk="1" latinLnBrk="0" hangingPunct="1">
              <a:spcBef>
                <a:spcPts val="15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1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5829300" indent="-342900" algn="l" defTabSz="685800" rtl="0" eaLnBrk="1" latinLnBrk="0" hangingPunct="1">
              <a:spcBef>
                <a:spcPts val="15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1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en-US" sz="2800" b="1" dirty="0">
                <a:latin typeface="Aptos Display" panose="020B0004020202020204" pitchFamily="34" charset="0"/>
              </a:rPr>
              <a:t>To design and develop an interactive Power BI dashboard</a:t>
            </a:r>
            <a:r>
              <a:rPr lang="en-US" altLang="en-US" sz="2800" dirty="0">
                <a:latin typeface="Aptos Display" panose="020B0004020202020204" pitchFamily="34" charset="0"/>
              </a:rPr>
              <a:t> for meaningful and insightful data visualization.</a:t>
            </a:r>
          </a:p>
          <a:p>
            <a:r>
              <a:rPr lang="en-US" altLang="en-US" sz="2800" b="1" dirty="0">
                <a:latin typeface="Aptos Display" panose="020B0004020202020204" pitchFamily="34" charset="0"/>
              </a:rPr>
              <a:t>To effectively present and explain the dashboard</a:t>
            </a:r>
            <a:r>
              <a:rPr lang="en-US" altLang="en-US" sz="2800" dirty="0">
                <a:latin typeface="Aptos Display" panose="020B0004020202020204" pitchFamily="34" charset="0"/>
              </a:rPr>
              <a:t> through a well-structured presentation video.</a:t>
            </a:r>
          </a:p>
          <a:p>
            <a:r>
              <a:rPr lang="en-US" altLang="en-US" sz="2800" b="1" dirty="0">
                <a:latin typeface="Aptos Display" panose="020B0004020202020204" pitchFamily="34" charset="0"/>
              </a:rPr>
              <a:t>To gain a deeper understanding of customer behavior and preferences</a:t>
            </a:r>
            <a:r>
              <a:rPr lang="en-US" altLang="en-US" sz="2800" dirty="0">
                <a:latin typeface="Aptos Display" panose="020B0004020202020204" pitchFamily="34" charset="0"/>
              </a:rPr>
              <a:t> through data analysis.</a:t>
            </a:r>
            <a:endParaRPr lang="en-US" sz="2800" dirty="0">
              <a:latin typeface="Aptos Display" panose="020B0004020202020204" pitchFamily="34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7F551CC-3513-2B67-0D21-A3815CB2DE88}"/>
              </a:ext>
            </a:extLst>
          </p:cNvPr>
          <p:cNvSpPr/>
          <p:nvPr/>
        </p:nvSpPr>
        <p:spPr>
          <a:xfrm>
            <a:off x="303500" y="101100"/>
            <a:ext cx="1080000" cy="1080000"/>
          </a:xfrm>
          <a:custGeom>
            <a:avLst/>
            <a:gdLst/>
            <a:ahLst/>
            <a:cxnLst/>
            <a:rect l="l" t="t" r="r" b="b"/>
            <a:pathLst>
              <a:path w="972698" h="1114974">
                <a:moveTo>
                  <a:pt x="0" y="0"/>
                </a:moveTo>
                <a:lnTo>
                  <a:pt x="972698" y="0"/>
                </a:lnTo>
                <a:lnTo>
                  <a:pt x="972698" y="1114973"/>
                </a:lnTo>
                <a:lnTo>
                  <a:pt x="0" y="1114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66" r="-8566" b="-2186"/>
            </a:stretch>
          </a:blipFill>
        </p:spPr>
      </p:sp>
    </p:spTree>
    <p:extLst>
      <p:ext uri="{BB962C8B-B14F-4D97-AF65-F5344CB8AC3E}">
        <p14:creationId xmlns:p14="http://schemas.microsoft.com/office/powerpoint/2010/main" val="311860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6DAA2-F451-1E97-7576-41F61299A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3">
            <a:extLst>
              <a:ext uri="{FF2B5EF4-FFF2-40B4-BE49-F238E27FC236}">
                <a16:creationId xmlns:a16="http://schemas.microsoft.com/office/drawing/2014/main" id="{033DC5DD-69FF-EF48-FF0A-6A10D7DE949A}"/>
              </a:ext>
            </a:extLst>
          </p:cNvPr>
          <p:cNvGrpSpPr/>
          <p:nvPr/>
        </p:nvGrpSpPr>
        <p:grpSpPr>
          <a:xfrm>
            <a:off x="11201400" y="-1061473"/>
            <a:ext cx="9175236" cy="12409946"/>
            <a:chOff x="0" y="0"/>
            <a:chExt cx="2345450" cy="3268463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25287952-25FA-D399-A32F-7B15BF6AF10A}"/>
                </a:ext>
              </a:extLst>
            </p:cNvPr>
            <p:cNvSpPr/>
            <p:nvPr/>
          </p:nvSpPr>
          <p:spPr>
            <a:xfrm>
              <a:off x="0" y="0"/>
              <a:ext cx="2345450" cy="3268463"/>
            </a:xfrm>
            <a:custGeom>
              <a:avLst/>
              <a:gdLst/>
              <a:ahLst/>
              <a:cxnLst/>
              <a:rect l="l" t="t" r="r" b="b"/>
              <a:pathLst>
                <a:path w="2345450" h="3268463">
                  <a:moveTo>
                    <a:pt x="0" y="0"/>
                  </a:moveTo>
                  <a:lnTo>
                    <a:pt x="2345450" y="0"/>
                  </a:lnTo>
                  <a:lnTo>
                    <a:pt x="2345450" y="3268463"/>
                  </a:lnTo>
                  <a:lnTo>
                    <a:pt x="0" y="3268463"/>
                  </a:ln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</p:spPr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88F92992-0B75-C234-932B-E026E272C139}"/>
                </a:ext>
              </a:extLst>
            </p:cNvPr>
            <p:cNvSpPr txBox="1"/>
            <p:nvPr/>
          </p:nvSpPr>
          <p:spPr>
            <a:xfrm>
              <a:off x="0" y="-9525"/>
              <a:ext cx="2345450" cy="32779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4DA7EB2C-3115-7B8B-133A-432D4D66E008}"/>
              </a:ext>
            </a:extLst>
          </p:cNvPr>
          <p:cNvSpPr/>
          <p:nvPr/>
        </p:nvSpPr>
        <p:spPr>
          <a:xfrm>
            <a:off x="303500" y="101100"/>
            <a:ext cx="1080000" cy="1080000"/>
          </a:xfrm>
          <a:custGeom>
            <a:avLst/>
            <a:gdLst/>
            <a:ahLst/>
            <a:cxnLst/>
            <a:rect l="l" t="t" r="r" b="b"/>
            <a:pathLst>
              <a:path w="972698" h="1114974">
                <a:moveTo>
                  <a:pt x="0" y="0"/>
                </a:moveTo>
                <a:lnTo>
                  <a:pt x="972698" y="0"/>
                </a:lnTo>
                <a:lnTo>
                  <a:pt x="972698" y="1114973"/>
                </a:lnTo>
                <a:lnTo>
                  <a:pt x="0" y="111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66" r="-8566" b="-2186"/>
            </a:stretch>
          </a:blipFill>
        </p:spPr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A505B4-18EF-E948-4F20-1B90F38D3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24876"/>
              </p:ext>
            </p:extLst>
          </p:nvPr>
        </p:nvGraphicFramePr>
        <p:xfrm>
          <a:off x="417800" y="3525607"/>
          <a:ext cx="10516900" cy="4617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15900">
                  <a:extLst>
                    <a:ext uri="{9D8B030D-6E8A-4147-A177-3AD203B41FA5}">
                      <a16:colId xmlns:a16="http://schemas.microsoft.com/office/drawing/2014/main" val="1402735081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469020805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1783860577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Plan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Targeted Audience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33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Basic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 dirty="0"/>
                        <a:t>₹2 – ₹5 Lakhs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 dirty="0"/>
                        <a:t>Individuals, Young Professionals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385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 dirty="0"/>
                        <a:t>₹5 – ₹10 Lakhs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 dirty="0"/>
                        <a:t>Nuclear &amp; Small Families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2612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 dirty="0"/>
                        <a:t>Top-up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 dirty="0"/>
                        <a:t>₹10 – ₹25 Lakhs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 dirty="0"/>
                        <a:t>Seniors, Health-conscious Families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363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 dirty="0"/>
                        <a:t>Critical Illness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 dirty="0"/>
                        <a:t>₹25 Lakhs – ₹1 Crore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 dirty="0"/>
                        <a:t>HNIs, Corporates, High-Risk Individuals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0232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3F8D016-0CB4-07ED-2557-CBABF7B9C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430" y="2933699"/>
            <a:ext cx="6400800" cy="580153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D41182B-B40F-E6FE-76B6-4FEB57767DE1}"/>
              </a:ext>
            </a:extLst>
          </p:cNvPr>
          <p:cNvSpPr txBox="1">
            <a:spLocks/>
          </p:cNvSpPr>
          <p:nvPr/>
        </p:nvSpPr>
        <p:spPr>
          <a:xfrm>
            <a:off x="315356" y="1714500"/>
            <a:ext cx="10364500" cy="8863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63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800" dirty="0">
                <a:latin typeface="Algerian" panose="04020705040A02060702" pitchFamily="82" charset="0"/>
              </a:rPr>
              <a:t>Health Insurance Plan Options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5333C1-909B-1BAD-49D2-758BFA360FBC}"/>
              </a:ext>
            </a:extLst>
          </p:cNvPr>
          <p:cNvSpPr txBox="1"/>
          <p:nvPr/>
        </p:nvSpPr>
        <p:spPr>
          <a:xfrm>
            <a:off x="11277600" y="17145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5"/>
                </a:solidFill>
                <a:latin typeface="Algerian" panose="04020705040A02060702" pitchFamily="82" charset="0"/>
              </a:rPr>
              <a:t>Business Positioning in India</a:t>
            </a:r>
            <a:endParaRPr lang="en-IN" sz="3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44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60842-A21D-9EC9-5F2F-B4C84DECE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7448637-5907-A5DA-A1CD-760A744FAF91}"/>
              </a:ext>
            </a:extLst>
          </p:cNvPr>
          <p:cNvGrpSpPr/>
          <p:nvPr/>
        </p:nvGrpSpPr>
        <p:grpSpPr>
          <a:xfrm>
            <a:off x="12114771" y="-1257300"/>
            <a:ext cx="8413238" cy="12605774"/>
            <a:chOff x="12114771" y="-1257300"/>
            <a:chExt cx="8413238" cy="12605774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683857F0-7B69-1952-3E5C-EADA1F71380B}"/>
                </a:ext>
              </a:extLst>
            </p:cNvPr>
            <p:cNvSpPr/>
            <p:nvPr/>
          </p:nvSpPr>
          <p:spPr>
            <a:xfrm>
              <a:off x="12271429" y="-1257300"/>
              <a:ext cx="8256580" cy="12409946"/>
            </a:xfrm>
            <a:custGeom>
              <a:avLst/>
              <a:gdLst/>
              <a:ahLst/>
              <a:cxnLst/>
              <a:rect l="l" t="t" r="r" b="b"/>
              <a:pathLst>
                <a:path w="2345450" h="3268463">
                  <a:moveTo>
                    <a:pt x="0" y="0"/>
                  </a:moveTo>
                  <a:lnTo>
                    <a:pt x="2345450" y="0"/>
                  </a:lnTo>
                  <a:lnTo>
                    <a:pt x="2345450" y="3268463"/>
                  </a:lnTo>
                  <a:lnTo>
                    <a:pt x="0" y="3268463"/>
                  </a:ln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</p:spPr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202ECEAD-BFCA-8337-4A42-4D64CB45EE54}"/>
                </a:ext>
              </a:extLst>
            </p:cNvPr>
            <p:cNvSpPr txBox="1"/>
            <p:nvPr/>
          </p:nvSpPr>
          <p:spPr>
            <a:xfrm>
              <a:off x="12114771" y="-1097638"/>
              <a:ext cx="8256580" cy="12446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4CA60C87-6435-439D-7EAC-02D951119E38}"/>
              </a:ext>
            </a:extLst>
          </p:cNvPr>
          <p:cNvSpPr/>
          <p:nvPr/>
        </p:nvSpPr>
        <p:spPr>
          <a:xfrm>
            <a:off x="303500" y="101100"/>
            <a:ext cx="1080000" cy="1080000"/>
          </a:xfrm>
          <a:custGeom>
            <a:avLst/>
            <a:gdLst/>
            <a:ahLst/>
            <a:cxnLst/>
            <a:rect l="l" t="t" r="r" b="b"/>
            <a:pathLst>
              <a:path w="972698" h="1114974">
                <a:moveTo>
                  <a:pt x="0" y="0"/>
                </a:moveTo>
                <a:lnTo>
                  <a:pt x="972698" y="0"/>
                </a:lnTo>
                <a:lnTo>
                  <a:pt x="972698" y="1114973"/>
                </a:lnTo>
                <a:lnTo>
                  <a:pt x="0" y="111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66" r="-8566" b="-2186"/>
            </a:stretch>
          </a:blipFill>
        </p:spPr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4128BBE-129B-7770-0C9F-50EDC7105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97419"/>
              </p:ext>
            </p:extLst>
          </p:nvPr>
        </p:nvGraphicFramePr>
        <p:xfrm>
          <a:off x="303500" y="2933700"/>
          <a:ext cx="11736100" cy="5669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63500">
                  <a:extLst>
                    <a:ext uri="{9D8B030D-6E8A-4147-A177-3AD203B41FA5}">
                      <a16:colId xmlns:a16="http://schemas.microsoft.com/office/drawing/2014/main" val="2834999716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518645291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684882014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3393584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 b="1" dirty="0"/>
                        <a:t>Policy</a:t>
                      </a:r>
                      <a:endParaRPr lang="en-IN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3200" b="1" dirty="0"/>
                        <a:t>Coverage (₹)</a:t>
                      </a:r>
                      <a:endParaRPr lang="en-IN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3200" b="1" dirty="0"/>
                        <a:t>Premium (₹)</a:t>
                      </a:r>
                      <a:endParaRPr lang="en-IN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3200" b="1" dirty="0"/>
                        <a:t>Plan Type</a:t>
                      </a:r>
                      <a:endParaRPr lang="en-IN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508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POL4321HEL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2800" dirty="0"/>
                        <a:t>2,00,000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2800"/>
                        <a:t>5,000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Basic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8180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POL4331HEL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2800" dirty="0"/>
                        <a:t>3,00,000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2800"/>
                        <a:t>7,500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Mid Tier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11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POL3309HEL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2800" dirty="0"/>
                        <a:t>5,00,000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2800" dirty="0"/>
                        <a:t>12,000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Family / Comprehensive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491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POL5319HEL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2800"/>
                        <a:t>7,50,000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2800"/>
                        <a:t>16,700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Extended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5437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POL6303HEL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2800"/>
                        <a:t>10,00,000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2800"/>
                        <a:t>21,500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Higher Coverage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6020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POL6093HEL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2800"/>
                        <a:t>15,00,000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2800"/>
                        <a:t>31,700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Top-up / Premium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92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POL9221HEL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2800"/>
                        <a:t>25,00,000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2800"/>
                        <a:t>42,500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High Net Worth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14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POL1048HEL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2800"/>
                        <a:t>50,00,000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2800"/>
                        <a:t>76,500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 dirty="0"/>
                        <a:t>Critical Illness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760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/>
                        <a:t>POL2005HEL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2800" dirty="0"/>
                        <a:t>1,00,00,000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2800" dirty="0"/>
                        <a:t>1,20,000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800" dirty="0"/>
                        <a:t>Critical Illness (High)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483900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608BFF9C-F452-EFC0-B451-C5D9F88DDDEE}"/>
              </a:ext>
            </a:extLst>
          </p:cNvPr>
          <p:cNvSpPr txBox="1">
            <a:spLocks/>
          </p:cNvSpPr>
          <p:nvPr/>
        </p:nvSpPr>
        <p:spPr>
          <a:xfrm>
            <a:off x="613858" y="1684020"/>
            <a:ext cx="11501942" cy="762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63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latin typeface="Algerian" panose="04020705040A02060702" pitchFamily="82" charset="0"/>
              </a:rPr>
              <a:t>Policy Overview by Coverage &amp; Premium</a:t>
            </a:r>
            <a:endParaRPr lang="en-IN" sz="4000" dirty="0">
              <a:latin typeface="Algerian" panose="04020705040A02060702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701E0-86F7-1990-5200-D5DECEC865E8}"/>
              </a:ext>
            </a:extLst>
          </p:cNvPr>
          <p:cNvSpPr txBox="1"/>
          <p:nvPr/>
        </p:nvSpPr>
        <p:spPr>
          <a:xfrm>
            <a:off x="12420600" y="1679377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5"/>
                </a:solidFill>
                <a:latin typeface="Algerian" panose="04020705040A02060702" pitchFamily="82" charset="0"/>
              </a:rPr>
              <a:t>Dataset Duration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30BF45-697C-24CC-EEF5-CD74C5F3A1DA}"/>
              </a:ext>
            </a:extLst>
          </p:cNvPr>
          <p:cNvGrpSpPr/>
          <p:nvPr/>
        </p:nvGrpSpPr>
        <p:grpSpPr>
          <a:xfrm>
            <a:off x="12420600" y="2933700"/>
            <a:ext cx="5676900" cy="4313248"/>
            <a:chOff x="12420600" y="2933700"/>
            <a:chExt cx="5676900" cy="431324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AC76B09-7071-B5D4-08C8-E4EF3C2C0204}"/>
                </a:ext>
              </a:extLst>
            </p:cNvPr>
            <p:cNvSpPr/>
            <p:nvPr/>
          </p:nvSpPr>
          <p:spPr>
            <a:xfrm>
              <a:off x="12534900" y="3478791"/>
              <a:ext cx="838200" cy="6858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Algerian" panose="04020705040A02060702" pitchFamily="82" charset="0"/>
                </a:rPr>
                <a:t>Nov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25FA876-78EF-A567-4897-DC24536D37ED}"/>
                </a:ext>
              </a:extLst>
            </p:cNvPr>
            <p:cNvSpPr/>
            <p:nvPr/>
          </p:nvSpPr>
          <p:spPr>
            <a:xfrm>
              <a:off x="13449300" y="3489948"/>
              <a:ext cx="838200" cy="6858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Algerian" panose="04020705040A02060702" pitchFamily="82" charset="0"/>
                </a:rPr>
                <a:t>Dec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57BC8BD-5D28-1898-2BDA-342363125A25}"/>
                </a:ext>
              </a:extLst>
            </p:cNvPr>
            <p:cNvSpPr/>
            <p:nvPr/>
          </p:nvSpPr>
          <p:spPr>
            <a:xfrm>
              <a:off x="12420600" y="2933700"/>
              <a:ext cx="685800" cy="30480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400" b="1" dirty="0">
                  <a:latin typeface="Algerian" panose="04020705040A02060702" pitchFamily="82" charset="0"/>
                </a:rPr>
                <a:t>2022</a:t>
              </a:r>
              <a:endParaRPr lang="en-IN" b="1" dirty="0">
                <a:latin typeface="Algerian" panose="04020705040A02060702" pitchFamily="82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A14E246-BC41-8052-A62D-2A8FC7996352}"/>
                </a:ext>
              </a:extLst>
            </p:cNvPr>
            <p:cNvSpPr/>
            <p:nvPr/>
          </p:nvSpPr>
          <p:spPr>
            <a:xfrm>
              <a:off x="14285836" y="4361172"/>
              <a:ext cx="685800" cy="30480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400" b="1" dirty="0">
                  <a:latin typeface="Algerian" panose="04020705040A02060702" pitchFamily="82" charset="0"/>
                </a:rPr>
                <a:t>2023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2680786-302A-E195-7D2D-0D8BEF615A5E}"/>
                </a:ext>
              </a:extLst>
            </p:cNvPr>
            <p:cNvSpPr/>
            <p:nvPr/>
          </p:nvSpPr>
          <p:spPr>
            <a:xfrm>
              <a:off x="12420600" y="3399448"/>
              <a:ext cx="1943100" cy="872699"/>
            </a:xfrm>
            <a:prstGeom prst="round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88C7EE7-CDB6-8B25-F61B-26C360F7307D}"/>
                </a:ext>
              </a:extLst>
            </p:cNvPr>
            <p:cNvSpPr/>
            <p:nvPr/>
          </p:nvSpPr>
          <p:spPr>
            <a:xfrm>
              <a:off x="14360525" y="6033743"/>
              <a:ext cx="855586" cy="6858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Jan</a:t>
              </a:r>
            </a:p>
            <a:p>
              <a:pPr algn="ctr"/>
              <a:r>
                <a:rPr lang="en-IN" dirty="0"/>
                <a:t>2023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ED3F667-5CB8-0829-3DC1-0DB7A4A11DF2}"/>
                </a:ext>
              </a:extLst>
            </p:cNvPr>
            <p:cNvSpPr/>
            <p:nvPr/>
          </p:nvSpPr>
          <p:spPr>
            <a:xfrm>
              <a:off x="15292311" y="6033742"/>
              <a:ext cx="853060" cy="6858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Feb</a:t>
              </a:r>
            </a:p>
            <a:p>
              <a:pPr algn="ctr"/>
              <a:r>
                <a:rPr lang="en-IN" dirty="0"/>
                <a:t>2023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CFA8268-B16F-DAD6-E898-D318F67F9614}"/>
                </a:ext>
              </a:extLst>
            </p:cNvPr>
            <p:cNvSpPr/>
            <p:nvPr/>
          </p:nvSpPr>
          <p:spPr>
            <a:xfrm>
              <a:off x="16235133" y="6033742"/>
              <a:ext cx="843265" cy="6858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Mar</a:t>
              </a:r>
            </a:p>
            <a:p>
              <a:pPr algn="ctr"/>
              <a:r>
                <a:rPr lang="en-IN" dirty="0"/>
                <a:t>2023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7FACA8D-C7D3-32C5-0AA3-2E99BFDFB153}"/>
                </a:ext>
              </a:extLst>
            </p:cNvPr>
            <p:cNvSpPr/>
            <p:nvPr/>
          </p:nvSpPr>
          <p:spPr>
            <a:xfrm>
              <a:off x="17160765" y="6029098"/>
              <a:ext cx="835025" cy="6858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Apr</a:t>
              </a:r>
            </a:p>
            <a:p>
              <a:pPr algn="ctr"/>
              <a:r>
                <a:rPr lang="en-IN" dirty="0"/>
                <a:t>2023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11518D9-31EC-507A-534A-C4F0E5359B63}"/>
                </a:ext>
              </a:extLst>
            </p:cNvPr>
            <p:cNvSpPr/>
            <p:nvPr/>
          </p:nvSpPr>
          <p:spPr>
            <a:xfrm>
              <a:off x="14287500" y="4802628"/>
              <a:ext cx="3810000" cy="911557"/>
            </a:xfrm>
            <a:prstGeom prst="round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7E9EF2E-9D5C-E16A-3C22-B70DED1A3A51}"/>
                </a:ext>
              </a:extLst>
            </p:cNvPr>
            <p:cNvSpPr/>
            <p:nvPr/>
          </p:nvSpPr>
          <p:spPr>
            <a:xfrm>
              <a:off x="12420600" y="6942148"/>
              <a:ext cx="5676900" cy="30480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Data Period: Nov 2022- Apr 2023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3EA7D06-DFF5-832D-B286-326963B3A6A0}"/>
                </a:ext>
              </a:extLst>
            </p:cNvPr>
            <p:cNvSpPr/>
            <p:nvPr/>
          </p:nvSpPr>
          <p:spPr>
            <a:xfrm>
              <a:off x="12538075" y="6033743"/>
              <a:ext cx="835025" cy="6858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Algerian" panose="04020705040A02060702" pitchFamily="82" charset="0"/>
                </a:rPr>
                <a:t>Nov</a:t>
              </a:r>
            </a:p>
            <a:p>
              <a:pPr algn="ctr"/>
              <a:r>
                <a:rPr lang="en-IN" dirty="0">
                  <a:latin typeface="Algerian" panose="04020705040A02060702" pitchFamily="82" charset="0"/>
                </a:rPr>
                <a:t>2022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BE9109F-A3D7-9FFE-6C66-68514B809C07}"/>
                </a:ext>
              </a:extLst>
            </p:cNvPr>
            <p:cNvSpPr/>
            <p:nvPr/>
          </p:nvSpPr>
          <p:spPr>
            <a:xfrm>
              <a:off x="13449300" y="6033742"/>
              <a:ext cx="835025" cy="6858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Dec</a:t>
              </a:r>
            </a:p>
            <a:p>
              <a:pPr algn="ctr"/>
              <a:r>
                <a:rPr lang="en-IN" dirty="0"/>
                <a:t>2022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66381B3-BBF7-E5C7-D522-CEDB3F051734}"/>
                </a:ext>
              </a:extLst>
            </p:cNvPr>
            <p:cNvSpPr/>
            <p:nvPr/>
          </p:nvSpPr>
          <p:spPr>
            <a:xfrm>
              <a:off x="14377911" y="4911094"/>
              <a:ext cx="838200" cy="6858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Algerian" panose="04020705040A02060702" pitchFamily="82" charset="0"/>
                </a:rPr>
                <a:t>Jan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BA4B288-6A7F-7442-C5B6-5B306491F745}"/>
                </a:ext>
              </a:extLst>
            </p:cNvPr>
            <p:cNvSpPr/>
            <p:nvPr/>
          </p:nvSpPr>
          <p:spPr>
            <a:xfrm>
              <a:off x="15306522" y="4899958"/>
              <a:ext cx="838849" cy="6858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Algerian" panose="04020705040A02060702" pitchFamily="82" charset="0"/>
                </a:rPr>
                <a:t>Feb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EED66313-37FF-79A5-FB60-9EBE05F2217B}"/>
                </a:ext>
              </a:extLst>
            </p:cNvPr>
            <p:cNvSpPr/>
            <p:nvPr/>
          </p:nvSpPr>
          <p:spPr>
            <a:xfrm>
              <a:off x="16235133" y="4923963"/>
              <a:ext cx="843265" cy="6858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Algerian" panose="04020705040A02060702" pitchFamily="82" charset="0"/>
                </a:rPr>
                <a:t>Mar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A8123FC-809E-1CBD-B6D9-68F0790A0450}"/>
                </a:ext>
              </a:extLst>
            </p:cNvPr>
            <p:cNvSpPr/>
            <p:nvPr/>
          </p:nvSpPr>
          <p:spPr>
            <a:xfrm>
              <a:off x="17163744" y="4906039"/>
              <a:ext cx="842252" cy="6858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Algerian" panose="04020705040A02060702" pitchFamily="82" charset="0"/>
                </a:rPr>
                <a:t>Apr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3112895-A4A9-1F1F-9FF4-5FA05FAB4498}"/>
                </a:ext>
              </a:extLst>
            </p:cNvPr>
            <p:cNvSpPr/>
            <p:nvPr/>
          </p:nvSpPr>
          <p:spPr>
            <a:xfrm>
              <a:off x="12420600" y="5909332"/>
              <a:ext cx="5676900" cy="911557"/>
            </a:xfrm>
            <a:prstGeom prst="round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8417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1E415-5BE9-867B-191A-FBFA4D3E3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3">
            <a:extLst>
              <a:ext uri="{FF2B5EF4-FFF2-40B4-BE49-F238E27FC236}">
                <a16:creationId xmlns:a16="http://schemas.microsoft.com/office/drawing/2014/main" id="{B84B50BB-0E41-1A63-14BA-B71BEA843B5E}"/>
              </a:ext>
            </a:extLst>
          </p:cNvPr>
          <p:cNvGrpSpPr/>
          <p:nvPr/>
        </p:nvGrpSpPr>
        <p:grpSpPr>
          <a:xfrm>
            <a:off x="11059307" y="-1083186"/>
            <a:ext cx="8413238" cy="12605774"/>
            <a:chOff x="0" y="-51576"/>
            <a:chExt cx="2389952" cy="3320039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FAD090A2-AAF2-1A0C-2BFB-C4764F128844}"/>
                </a:ext>
              </a:extLst>
            </p:cNvPr>
            <p:cNvSpPr/>
            <p:nvPr/>
          </p:nvSpPr>
          <p:spPr>
            <a:xfrm>
              <a:off x="44502" y="-51576"/>
              <a:ext cx="2345450" cy="3268463"/>
            </a:xfrm>
            <a:custGeom>
              <a:avLst/>
              <a:gdLst/>
              <a:ahLst/>
              <a:cxnLst/>
              <a:rect l="l" t="t" r="r" b="b"/>
              <a:pathLst>
                <a:path w="2345450" h="3268463">
                  <a:moveTo>
                    <a:pt x="0" y="0"/>
                  </a:moveTo>
                  <a:lnTo>
                    <a:pt x="2345450" y="0"/>
                  </a:lnTo>
                  <a:lnTo>
                    <a:pt x="2345450" y="3268463"/>
                  </a:lnTo>
                  <a:lnTo>
                    <a:pt x="0" y="3268463"/>
                  </a:ln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</p:spPr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57ACC897-57E7-DDD5-4120-15D539F0C2FE}"/>
                </a:ext>
              </a:extLst>
            </p:cNvPr>
            <p:cNvSpPr txBox="1"/>
            <p:nvPr/>
          </p:nvSpPr>
          <p:spPr>
            <a:xfrm>
              <a:off x="0" y="-9525"/>
              <a:ext cx="2345450" cy="32779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5C3AC655-6D3E-A001-28E8-0E1A952D8AFC}"/>
              </a:ext>
            </a:extLst>
          </p:cNvPr>
          <p:cNvSpPr/>
          <p:nvPr/>
        </p:nvSpPr>
        <p:spPr>
          <a:xfrm>
            <a:off x="303500" y="101100"/>
            <a:ext cx="1080000" cy="1080000"/>
          </a:xfrm>
          <a:custGeom>
            <a:avLst/>
            <a:gdLst/>
            <a:ahLst/>
            <a:cxnLst/>
            <a:rect l="l" t="t" r="r" b="b"/>
            <a:pathLst>
              <a:path w="972698" h="1114974">
                <a:moveTo>
                  <a:pt x="0" y="0"/>
                </a:moveTo>
                <a:lnTo>
                  <a:pt x="972698" y="0"/>
                </a:lnTo>
                <a:lnTo>
                  <a:pt x="972698" y="1114973"/>
                </a:lnTo>
                <a:lnTo>
                  <a:pt x="0" y="1114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66" r="-8566" b="-2186"/>
            </a:stretch>
          </a:blipFill>
        </p:spPr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0C2FF5-744D-9D5C-ABB9-BBB3B985E42D}"/>
              </a:ext>
            </a:extLst>
          </p:cNvPr>
          <p:cNvSpPr txBox="1">
            <a:spLocks/>
          </p:cNvSpPr>
          <p:nvPr/>
        </p:nvSpPr>
        <p:spPr>
          <a:xfrm>
            <a:off x="282754" y="1562100"/>
            <a:ext cx="10619895" cy="762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63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dirty="0">
                <a:latin typeface="Algerian" panose="04020705040A02060702" pitchFamily="82" charset="0"/>
              </a:rPr>
              <a:t>Data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BFD2E-2201-01FA-A8CF-B4F5E5F89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54" y="2667000"/>
            <a:ext cx="10650436" cy="60396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8EFE6A-5C12-C516-2B00-FF4A80738D62}"/>
              </a:ext>
            </a:extLst>
          </p:cNvPr>
          <p:cNvSpPr txBox="1"/>
          <p:nvPr/>
        </p:nvSpPr>
        <p:spPr>
          <a:xfrm>
            <a:off x="236868" y="8877300"/>
            <a:ext cx="10678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 Display" panose="020B0004020202020204" pitchFamily="34" charset="0"/>
              </a:rPr>
              <a:t>A comprehensive dataset contains 3 Dimension Tables namely </a:t>
            </a:r>
            <a:r>
              <a:rPr lang="en-IN" sz="2000" dirty="0" err="1">
                <a:latin typeface="Aptos Display" panose="020B0004020202020204" pitchFamily="34" charset="0"/>
              </a:rPr>
              <a:t>dim_Customer</a:t>
            </a:r>
            <a:r>
              <a:rPr lang="en-IN" sz="2000" dirty="0">
                <a:latin typeface="Aptos Display" panose="020B0004020202020204" pitchFamily="34" charset="0"/>
              </a:rPr>
              <a:t>, </a:t>
            </a:r>
            <a:r>
              <a:rPr lang="en-IN" sz="2000" dirty="0" err="1">
                <a:latin typeface="Aptos Display" panose="020B0004020202020204" pitchFamily="34" charset="0"/>
              </a:rPr>
              <a:t>dim_date</a:t>
            </a:r>
            <a:r>
              <a:rPr lang="en-IN" sz="2000" dirty="0">
                <a:latin typeface="Aptos Display" panose="020B0004020202020204" pitchFamily="34" charset="0"/>
              </a:rPr>
              <a:t>, </a:t>
            </a:r>
            <a:r>
              <a:rPr lang="en-IN" sz="2000" dirty="0" err="1">
                <a:latin typeface="Aptos Display" panose="020B0004020202020204" pitchFamily="34" charset="0"/>
              </a:rPr>
              <a:t>dim_ploicies</a:t>
            </a:r>
            <a:endParaRPr lang="en-IN" sz="2000" dirty="0">
              <a:latin typeface="Aptos Display" panose="020B0004020202020204" pitchFamily="34" charset="0"/>
            </a:endParaRPr>
          </a:p>
          <a:p>
            <a:r>
              <a:rPr lang="en-IN" sz="2000" dirty="0">
                <a:latin typeface="Aptos Display" panose="020B0004020202020204" pitchFamily="34" charset="0"/>
              </a:rPr>
              <a:t> </a:t>
            </a:r>
            <a:r>
              <a:rPr lang="en-US" sz="2000" dirty="0">
                <a:latin typeface="Aptos Display" panose="020B0004020202020204" pitchFamily="34" charset="0"/>
              </a:rPr>
              <a:t>and 2 Fact tables namely </a:t>
            </a:r>
            <a:r>
              <a:rPr lang="en-IN" sz="2000" dirty="0" err="1">
                <a:latin typeface="Aptos Display" panose="020B0004020202020204" pitchFamily="34" charset="0"/>
              </a:rPr>
              <a:t>fact_premiums</a:t>
            </a:r>
            <a:r>
              <a:rPr lang="en-IN" sz="2000" dirty="0">
                <a:latin typeface="Aptos Display" panose="020B0004020202020204" pitchFamily="34" charset="0"/>
              </a:rPr>
              <a:t>, </a:t>
            </a:r>
            <a:r>
              <a:rPr lang="en-IN" sz="2000" dirty="0" err="1">
                <a:latin typeface="Aptos Display" panose="020B0004020202020204" pitchFamily="34" charset="0"/>
              </a:rPr>
              <a:t>fact_settlements</a:t>
            </a:r>
            <a:endParaRPr lang="en-IN" sz="2000" dirty="0">
              <a:latin typeface="Aptos Display" panose="020B0004020202020204" pitchFamily="34" charset="0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0F6E269-F1DE-BC21-74BF-D2A3A74129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7199091"/>
              </p:ext>
            </p:extLst>
          </p:nvPr>
        </p:nvGraphicFramePr>
        <p:xfrm>
          <a:off x="11465616" y="2667000"/>
          <a:ext cx="6553200" cy="716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DADBC5E6-E73E-C8A8-32CD-BB5058409766}"/>
              </a:ext>
            </a:extLst>
          </p:cNvPr>
          <p:cNvSpPr txBox="1">
            <a:spLocks/>
          </p:cNvSpPr>
          <p:nvPr/>
        </p:nvSpPr>
        <p:spPr>
          <a:xfrm>
            <a:off x="11465617" y="1597068"/>
            <a:ext cx="6539630" cy="762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63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dirty="0">
                <a:solidFill>
                  <a:schemeClr val="bg1"/>
                </a:solidFill>
                <a:latin typeface="Algerian" panose="04020705040A02060702" pitchFamily="82" charset="0"/>
              </a:rPr>
              <a:t>Sales Mode</a:t>
            </a:r>
          </a:p>
        </p:txBody>
      </p:sp>
    </p:spTree>
    <p:extLst>
      <p:ext uri="{BB962C8B-B14F-4D97-AF65-F5344CB8AC3E}">
        <p14:creationId xmlns:p14="http://schemas.microsoft.com/office/powerpoint/2010/main" val="78510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753594C-9B5F-4087-B0F4-F99E19558A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2A56307-7CF9-444A-B043-AD28EE84B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299248A-4F04-4717-AF26-FE822988AF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1F44FFF-98C3-405C-B42A-3B75C4102E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8D04AE4-D015-4EEA-9EE3-071E21AA87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1D46146-DD12-4FB5-86FF-B3A3EC98B3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EB0D8A5-7A95-4AA7-B9D9-CFD05A4110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A4E24B4-2738-48C1-BB42-90F4811B52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Graphic spid="12" grpId="0">
        <p:bldSub>
          <a:bldDgm bld="one"/>
        </p:bldSub>
      </p:bldGraphic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2004E-F2B9-ECFC-38F4-F7E68DA57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1700-542D-5D1F-005F-0F4A5B15F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190500"/>
            <a:ext cx="13238487" cy="955772"/>
          </a:xfrm>
        </p:spPr>
        <p:txBody>
          <a:bodyPr/>
          <a:lstStyle/>
          <a:p>
            <a:r>
              <a:rPr lang="en-IN" sz="5400" dirty="0">
                <a:latin typeface="Algerian" panose="04020705040A02060702" pitchFamily="82" charset="0"/>
              </a:rPr>
              <a:t>Performance Analysis Key Insights  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6DC5CA23-C5BE-3484-1967-7F85D82C6C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200252"/>
              </p:ext>
            </p:extLst>
          </p:nvPr>
        </p:nvGraphicFramePr>
        <p:xfrm>
          <a:off x="304800" y="1333500"/>
          <a:ext cx="150114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124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0ED486D6-52CA-449B-82F6-28FD234A0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07ED643-3D44-4F1F-A583-A538B3F884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8F20DA7D-82C8-407F-B909-7001FCDE25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D44FE929-4226-4DE1-8644-E19E72D58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7192054F-66AB-49AB-9058-C454F9142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8B926B09-EF57-4766-B16A-9004003EC5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84D4E0CD-1B9C-4C17-9CBF-A0B3914B92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F9994DC6-9A4F-4B86-909D-D384D59D17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E30CE7-C997-47EB-9A77-FB473E4F22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36206BF0-DA8D-4E7E-A62C-E0ADE37162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B3D296B-7499-4A86-84B9-63DBF884D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BB7F40ED-46A3-47DE-956E-D79EC07C94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4B8229A0-205E-435A-A041-509886139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831145B8-575F-4610-94EA-54650CCED7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66868137-86DB-4908-B8B8-A0CFD87140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FD87950E-CDA5-4261-9820-6DC88B10DC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80EE91F9-E4B8-48F8-AD6F-0476ED27EA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3A4C634C-DBAD-478D-8F1E-21279CB77A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3C8AD3C8-3562-4F2F-904F-DDA52FC847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6BFA3C6F-E370-4F53-AF04-7250BCDE5E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4D2BF96F-5474-4B2D-AD16-4FD3BAAF19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4D2B47E3-3145-4DC4-92FC-7519A997A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B8E5ADF6-9326-4133-9BFC-5FD5DADB09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B6D6D5E6-B70B-4480-B9E5-4F17BF691D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6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9ADC6-8718-4C46-0A81-784456CDD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A908-CE07-3024-FE8B-9A695D329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190500"/>
            <a:ext cx="13238487" cy="955772"/>
          </a:xfrm>
        </p:spPr>
        <p:txBody>
          <a:bodyPr/>
          <a:lstStyle/>
          <a:p>
            <a:r>
              <a:rPr lang="en-IN" sz="5400" dirty="0">
                <a:latin typeface="Algerian" panose="04020705040A02060702" pitchFamily="82" charset="0"/>
              </a:rPr>
              <a:t>Sales mode Analysis Key Insights 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19BEC7E-B4FD-F588-167C-26EAE174D5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9892334"/>
              </p:ext>
            </p:extLst>
          </p:nvPr>
        </p:nvGraphicFramePr>
        <p:xfrm>
          <a:off x="304800" y="1333500"/>
          <a:ext cx="15240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211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036256A-ECDF-4EB3-B754-5AAC305B1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17DDAA8-2C8B-4230-9D47-8DB71FC945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FADE9BC-F7B1-4699-9F9F-CFB76735E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0964568-F2B4-4159-AD4D-CE248163ED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A190F85-E0FC-4405-A5FE-65D47A09C3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1677A4A-BAC6-4AAD-B6DE-850783F4B7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C13C5C8-128B-4FA7-9934-1048288B22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D6B926-E634-49B7-AABB-4A9C17672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64AEFC4-ECEA-4680-9BB2-37640797DA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F32C218-C08B-41ED-8F01-CF732A2C6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9A96C2-E2F8-4531-A052-86BC32109B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56B20F9-C339-4DD7-A144-68EDC7172B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9CB885-0AC3-4528-A6DB-5EBEA9D117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A148E33-0B8F-4D1C-BE54-F82A1E3C30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0F2B4E-8E16-47B6-89B6-C129795DEC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F9066CD-F9BE-4519-9B2F-8F39D7DA09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8" grpId="0">
        <p:bldSub>
          <a:bldDgm bld="one"/>
        </p:bldSub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4981</TotalTime>
  <Words>1046</Words>
  <Application>Microsoft Office PowerPoint</Application>
  <PresentationFormat>Custom</PresentationFormat>
  <Paragraphs>193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Aptos Display</vt:lpstr>
      <vt:lpstr>DM Sans Bold</vt:lpstr>
      <vt:lpstr>Calibri</vt:lpstr>
      <vt:lpstr>Cooper Hewitt Bold</vt:lpstr>
      <vt:lpstr>Century Gothic</vt:lpstr>
      <vt:lpstr>Algerian</vt:lpstr>
      <vt:lpstr>Wingdings</vt:lpstr>
      <vt:lpstr>DM Sans</vt:lpstr>
      <vt:lpstr>Wingdings 3</vt:lpstr>
      <vt:lpstr>Ion</vt:lpstr>
      <vt:lpstr>PowerPoint Presentation</vt:lpstr>
      <vt:lpstr>PowerPoint Presentation</vt:lpstr>
      <vt:lpstr> Overview of  Shield Insurance</vt:lpstr>
      <vt:lpstr>Objectives of Shield Insurance</vt:lpstr>
      <vt:lpstr>PowerPoint Presentation</vt:lpstr>
      <vt:lpstr>PowerPoint Presentation</vt:lpstr>
      <vt:lpstr>PowerPoint Presentation</vt:lpstr>
      <vt:lpstr>Performance Analysis Key Insights  </vt:lpstr>
      <vt:lpstr>Sales mode Analysis Key Insights  </vt:lpstr>
      <vt:lpstr>AGE Group Analysis Key Insights  </vt:lpstr>
      <vt:lpstr>Strategic 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and Orange Modern Insurance Agency Presentation</dc:title>
  <cp:lastModifiedBy>YASHASWINI GAJJALA</cp:lastModifiedBy>
  <cp:revision>25</cp:revision>
  <dcterms:created xsi:type="dcterms:W3CDTF">2006-08-16T00:00:00Z</dcterms:created>
  <dcterms:modified xsi:type="dcterms:W3CDTF">2025-07-27T00:40:40Z</dcterms:modified>
  <dc:identifier>DAGtVjSlmtM</dc:identifier>
</cp:coreProperties>
</file>